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764" r:id="rId2"/>
    <p:sldId id="719" r:id="rId3"/>
    <p:sldId id="327" r:id="rId4"/>
    <p:sldId id="773" r:id="rId5"/>
    <p:sldId id="765" r:id="rId6"/>
    <p:sldId id="777" r:id="rId7"/>
    <p:sldId id="774" r:id="rId8"/>
    <p:sldId id="775" r:id="rId9"/>
    <p:sldId id="776" r:id="rId10"/>
    <p:sldId id="335" r:id="rId11"/>
    <p:sldId id="768" r:id="rId12"/>
    <p:sldId id="718" r:id="rId13"/>
    <p:sldId id="348" r:id="rId14"/>
    <p:sldId id="771" r:id="rId15"/>
    <p:sldId id="772" r:id="rId16"/>
    <p:sldId id="328" r:id="rId17"/>
    <p:sldId id="261" r:id="rId18"/>
    <p:sldId id="769" r:id="rId19"/>
    <p:sldId id="778" r:id="rId20"/>
    <p:sldId id="77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F0"/>
    <a:srgbClr val="FB6D2E"/>
    <a:srgbClr val="FB6C2E"/>
    <a:srgbClr val="00E484"/>
    <a:srgbClr val="FCC523"/>
    <a:srgbClr val="0E0326"/>
    <a:srgbClr val="2204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07" autoAdjust="0"/>
    <p:restoredTop sz="95794" autoAdjust="0"/>
  </p:normalViewPr>
  <p:slideViewPr>
    <p:cSldViewPr snapToGrid="0" showGuides="1">
      <p:cViewPr varScale="1">
        <p:scale>
          <a:sx n="63" d="100"/>
          <a:sy n="63" d="100"/>
        </p:scale>
        <p:origin x="644" y="32"/>
      </p:cViewPr>
      <p:guideLst>
        <p:guide orient="horz" pos="2160"/>
        <p:guide pos="3817"/>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3F66000-97A3-E272-CC45-949AFBFDE8C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8259C8C-F920-CADC-C6CE-FDCBB9E6BE8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CD8AE3-C4F7-9C42-8498-9B0DE36DF9E9}" type="datetimeFigureOut">
              <a:rPr lang="en-US" smtClean="0"/>
              <a:t>7/19/2023</a:t>
            </a:fld>
            <a:endParaRPr lang="en-US"/>
          </a:p>
        </p:txBody>
      </p:sp>
      <p:sp>
        <p:nvSpPr>
          <p:cNvPr id="4" name="Footer Placeholder 3">
            <a:extLst>
              <a:ext uri="{FF2B5EF4-FFF2-40B4-BE49-F238E27FC236}">
                <a16:creationId xmlns:a16="http://schemas.microsoft.com/office/drawing/2014/main" id="{001A87CA-DE70-85B3-1EAD-27ADED0E4E7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C2A594E-7216-2273-F4E3-4F12A5E89B4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1EAA22F-AE32-2347-9E9C-8E97AD579F76}" type="slidenum">
              <a:rPr lang="en-US" smtClean="0"/>
              <a:t>‹#›</a:t>
            </a:fld>
            <a:endParaRPr lang="en-US"/>
          </a:p>
        </p:txBody>
      </p:sp>
    </p:spTree>
    <p:extLst>
      <p:ext uri="{BB962C8B-B14F-4D97-AF65-F5344CB8AC3E}">
        <p14:creationId xmlns:p14="http://schemas.microsoft.com/office/powerpoint/2010/main" val="994666370"/>
      </p:ext>
    </p:extLst>
  </p:cSld>
  <p:clrMap bg1="lt1" tx1="dk1" bg2="lt2" tx2="dk2" accent1="accent1" accent2="accent2" accent3="accent3" accent4="accent4" accent5="accent5" accent6="accent6" hlink="hlink" folHlink="folHlink"/>
  <p:hf sldNum="0" hdr="0" ftr="0" dt="0"/>
</p:handoutMaster>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7CFCA0-CD26-447A-B43E-2E19A3E15FDC}" type="datetimeFigureOut">
              <a:rPr lang="en-ID" smtClean="0"/>
              <a:t>19/07/2023</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E1665C-FFBE-4364-9080-EA3891E61E7C}" type="slidenum">
              <a:rPr lang="en-ID" smtClean="0"/>
              <a:t>‹#›</a:t>
            </a:fld>
            <a:endParaRPr lang="en-ID"/>
          </a:p>
        </p:txBody>
      </p:sp>
    </p:spTree>
    <p:extLst>
      <p:ext uri="{BB962C8B-B14F-4D97-AF65-F5344CB8AC3E}">
        <p14:creationId xmlns:p14="http://schemas.microsoft.com/office/powerpoint/2010/main" val="3227845760"/>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gradFill>
          <a:gsLst>
            <a:gs pos="0">
              <a:schemeClr val="tx2">
                <a:lumMod val="20000"/>
                <a:lumOff val="80000"/>
              </a:schemeClr>
            </a:gs>
            <a:gs pos="61000">
              <a:schemeClr val="bg1"/>
            </a:gs>
            <a:gs pos="100000">
              <a:schemeClr val="tx2">
                <a:lumMod val="20000"/>
                <a:lumOff val="80000"/>
              </a:schemeClr>
            </a:gs>
          </a:gsLst>
          <a:lin ang="5400000" scaled="1"/>
        </a:gra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8B2EE96-6252-6B28-7EAF-9D007CD75381}"/>
              </a:ext>
            </a:extLst>
          </p:cNvPr>
          <p:cNvSpPr/>
          <p:nvPr userDrawn="1"/>
        </p:nvSpPr>
        <p:spPr>
          <a:xfrm>
            <a:off x="462736" y="1860883"/>
            <a:ext cx="11317329" cy="5412658"/>
          </a:xfrm>
          <a:custGeom>
            <a:avLst/>
            <a:gdLst>
              <a:gd name="connsiteX0" fmla="*/ 4741863 w 9483726"/>
              <a:gd name="connsiteY0" fmla="*/ 0 h 4535714"/>
              <a:gd name="connsiteX1" fmla="*/ 9483726 w 9483726"/>
              <a:gd name="connsiteY1" fmla="*/ 3734707 h 4535714"/>
              <a:gd name="connsiteX2" fmla="*/ 9387388 w 9483726"/>
              <a:gd name="connsiteY2" fmla="*/ 4487381 h 4535714"/>
              <a:gd name="connsiteX3" fmla="*/ 9373225 w 9483726"/>
              <a:gd name="connsiteY3" fmla="*/ 4535714 h 4535714"/>
              <a:gd name="connsiteX4" fmla="*/ 110501 w 9483726"/>
              <a:gd name="connsiteY4" fmla="*/ 4535714 h 4535714"/>
              <a:gd name="connsiteX5" fmla="*/ 96338 w 9483726"/>
              <a:gd name="connsiteY5" fmla="*/ 4487381 h 4535714"/>
              <a:gd name="connsiteX6" fmla="*/ 0 w 9483726"/>
              <a:gd name="connsiteY6" fmla="*/ 3734707 h 4535714"/>
              <a:gd name="connsiteX7" fmla="*/ 4741863 w 9483726"/>
              <a:gd name="connsiteY7" fmla="*/ 0 h 4535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3726" h="4535714">
                <a:moveTo>
                  <a:pt x="4741863" y="0"/>
                </a:moveTo>
                <a:cubicBezTo>
                  <a:pt x="7360722" y="0"/>
                  <a:pt x="9483726" y="1672085"/>
                  <a:pt x="9483726" y="3734707"/>
                </a:cubicBezTo>
                <a:cubicBezTo>
                  <a:pt x="9483726" y="3992535"/>
                  <a:pt x="9450554" y="4244261"/>
                  <a:pt x="9387388" y="4487381"/>
                </a:cubicBezTo>
                <a:lnTo>
                  <a:pt x="9373225" y="4535714"/>
                </a:lnTo>
                <a:lnTo>
                  <a:pt x="110501" y="4535714"/>
                </a:lnTo>
                <a:lnTo>
                  <a:pt x="96338" y="4487381"/>
                </a:lnTo>
                <a:cubicBezTo>
                  <a:pt x="33172" y="4244261"/>
                  <a:pt x="0" y="3992535"/>
                  <a:pt x="0" y="3734707"/>
                </a:cubicBezTo>
                <a:cubicBezTo>
                  <a:pt x="0" y="1672085"/>
                  <a:pt x="2123004" y="0"/>
                  <a:pt x="4741863" y="0"/>
                </a:cubicBezTo>
                <a:close/>
              </a:path>
            </a:pathLst>
          </a:custGeom>
          <a:solidFill>
            <a:schemeClr val="accent1"/>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sp>
        <p:nvSpPr>
          <p:cNvPr id="11" name="Rectangle 10">
            <a:extLst>
              <a:ext uri="{FF2B5EF4-FFF2-40B4-BE49-F238E27FC236}">
                <a16:creationId xmlns:a16="http://schemas.microsoft.com/office/drawing/2014/main" id="{3F961FEF-88B9-3AF8-068F-7EF9752BEC9A}"/>
              </a:ext>
            </a:extLst>
          </p:cNvPr>
          <p:cNvSpPr/>
          <p:nvPr userDrawn="1"/>
        </p:nvSpPr>
        <p:spPr>
          <a:xfrm>
            <a:off x="0" y="0"/>
            <a:ext cx="12192000" cy="6438900"/>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5" name="Straight Connector 4">
            <a:extLst>
              <a:ext uri="{FF2B5EF4-FFF2-40B4-BE49-F238E27FC236}">
                <a16:creationId xmlns:a16="http://schemas.microsoft.com/office/drawing/2014/main" id="{BFF94533-8D57-6A5C-D663-96F594B6EC3B}"/>
              </a:ext>
            </a:extLst>
          </p:cNvPr>
          <p:cNvCxnSpPr>
            <a:cxnSpLocks/>
          </p:cNvCxnSpPr>
          <p:nvPr userDrawn="1"/>
        </p:nvCxnSpPr>
        <p:spPr>
          <a:xfrm>
            <a:off x="0" y="6424105"/>
            <a:ext cx="12192000" cy="0"/>
          </a:xfrm>
          <a:prstGeom prst="line">
            <a:avLst/>
          </a:prstGeom>
          <a:ln w="254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9D07815-7863-124C-D55C-24982262B6BA}"/>
              </a:ext>
            </a:extLst>
          </p:cNvPr>
          <p:cNvSpPr txBox="1"/>
          <p:nvPr userDrawn="1"/>
        </p:nvSpPr>
        <p:spPr>
          <a:xfrm rot="10800000" flipV="1">
            <a:off x="11377006" y="6480240"/>
            <a:ext cx="562118" cy="307777"/>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r"/>
            <a:fld id="{260E2A6B-A809-4840-BF14-8648BC0BDF87}" type="slidenum">
              <a:rPr lang="id-ID" sz="1400" smtClean="0">
                <a:solidFill>
                  <a:schemeClr val="tx1">
                    <a:lumMod val="50000"/>
                    <a:lumOff val="50000"/>
                    <a:alpha val="60000"/>
                  </a:schemeClr>
                </a:solidFill>
                <a:latin typeface="+mj-lt"/>
              </a:rPr>
              <a:pPr algn="r"/>
              <a:t>‹#›</a:t>
            </a:fld>
            <a:endParaRPr lang="id-ID" sz="1400" dirty="0">
              <a:solidFill>
                <a:schemeClr val="tx1">
                  <a:lumMod val="50000"/>
                  <a:lumOff val="50000"/>
                  <a:alpha val="60000"/>
                </a:schemeClr>
              </a:solidFill>
              <a:latin typeface="+mj-lt"/>
            </a:endParaRPr>
          </a:p>
        </p:txBody>
      </p:sp>
      <p:grpSp>
        <p:nvGrpSpPr>
          <p:cNvPr id="7" name="Group 6">
            <a:extLst>
              <a:ext uri="{FF2B5EF4-FFF2-40B4-BE49-F238E27FC236}">
                <a16:creationId xmlns:a16="http://schemas.microsoft.com/office/drawing/2014/main" id="{14632EEA-25D6-987A-9EBE-774DF190A580}"/>
              </a:ext>
            </a:extLst>
          </p:cNvPr>
          <p:cNvGrpSpPr/>
          <p:nvPr userDrawn="1"/>
        </p:nvGrpSpPr>
        <p:grpSpPr>
          <a:xfrm>
            <a:off x="298449" y="6501818"/>
            <a:ext cx="1101725" cy="264621"/>
            <a:chOff x="298449" y="6516187"/>
            <a:chExt cx="1101725" cy="264621"/>
          </a:xfrm>
        </p:grpSpPr>
        <p:sp>
          <p:nvSpPr>
            <p:cNvPr id="8" name="TextBox 7">
              <a:extLst>
                <a:ext uri="{FF2B5EF4-FFF2-40B4-BE49-F238E27FC236}">
                  <a16:creationId xmlns:a16="http://schemas.microsoft.com/office/drawing/2014/main" id="{164C9CDF-17BE-E515-EE22-B8D39A176373}"/>
                </a:ext>
              </a:extLst>
            </p:cNvPr>
            <p:cNvSpPr txBox="1"/>
            <p:nvPr userDrawn="1"/>
          </p:nvSpPr>
          <p:spPr>
            <a:xfrm rot="10800000" flipV="1">
              <a:off x="386561" y="6519198"/>
              <a:ext cx="1013613" cy="261610"/>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l"/>
              <a:r>
                <a:rPr lang="en-US" sz="1050" spc="0" dirty="0">
                  <a:solidFill>
                    <a:schemeClr val="tx1">
                      <a:lumMod val="75000"/>
                      <a:lumOff val="25000"/>
                    </a:schemeClr>
                  </a:solidFill>
                  <a:latin typeface="+mn-lt"/>
                </a:rPr>
                <a:t>NFTVERS</a:t>
              </a:r>
              <a:endParaRPr lang="id-ID" sz="1050" spc="0" dirty="0">
                <a:solidFill>
                  <a:schemeClr val="tx1">
                    <a:lumMod val="75000"/>
                    <a:lumOff val="25000"/>
                  </a:schemeClr>
                </a:solidFill>
                <a:latin typeface="+mn-lt"/>
              </a:endParaRPr>
            </a:p>
          </p:txBody>
        </p:sp>
        <p:sp>
          <p:nvSpPr>
            <p:cNvPr id="9" name="Rectangle 8">
              <a:extLst>
                <a:ext uri="{FF2B5EF4-FFF2-40B4-BE49-F238E27FC236}">
                  <a16:creationId xmlns:a16="http://schemas.microsoft.com/office/drawing/2014/main" id="{7D9B783F-0A56-242D-6D69-26E41D61A984}"/>
                </a:ext>
              </a:extLst>
            </p:cNvPr>
            <p:cNvSpPr/>
            <p:nvPr userDrawn="1"/>
          </p:nvSpPr>
          <p:spPr>
            <a:xfrm>
              <a:off x="298449" y="6516187"/>
              <a:ext cx="133985" cy="20833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Tree>
    <p:extLst>
      <p:ext uri="{BB962C8B-B14F-4D97-AF65-F5344CB8AC3E}">
        <p14:creationId xmlns:p14="http://schemas.microsoft.com/office/powerpoint/2010/main" val="1760622765"/>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7_Title Slide">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0DE7F0A6-BBB6-49DF-A9B3-88E272192C6E}"/>
              </a:ext>
            </a:extLst>
          </p:cNvPr>
          <p:cNvSpPr>
            <a:spLocks noGrp="1"/>
          </p:cNvSpPr>
          <p:nvPr>
            <p:ph type="pic" sz="quarter" idx="11" hasCustomPrompt="1"/>
          </p:nvPr>
        </p:nvSpPr>
        <p:spPr>
          <a:xfrm>
            <a:off x="4864162" y="2156446"/>
            <a:ext cx="2475471" cy="2373117"/>
          </a:xfrm>
          <a:custGeom>
            <a:avLst/>
            <a:gdLst>
              <a:gd name="connsiteX0" fmla="*/ 212560 w 2475471"/>
              <a:gd name="connsiteY0" fmla="*/ 0 h 2373117"/>
              <a:gd name="connsiteX1" fmla="*/ 2262911 w 2475471"/>
              <a:gd name="connsiteY1" fmla="*/ 0 h 2373117"/>
              <a:gd name="connsiteX2" fmla="*/ 2475471 w 2475471"/>
              <a:gd name="connsiteY2" fmla="*/ 212560 h 2373117"/>
              <a:gd name="connsiteX3" fmla="*/ 2475471 w 2475471"/>
              <a:gd name="connsiteY3" fmla="*/ 2160557 h 2373117"/>
              <a:gd name="connsiteX4" fmla="*/ 2262911 w 2475471"/>
              <a:gd name="connsiteY4" fmla="*/ 2373117 h 2373117"/>
              <a:gd name="connsiteX5" fmla="*/ 212560 w 2475471"/>
              <a:gd name="connsiteY5" fmla="*/ 2373117 h 2373117"/>
              <a:gd name="connsiteX6" fmla="*/ 0 w 2475471"/>
              <a:gd name="connsiteY6" fmla="*/ 2160557 h 2373117"/>
              <a:gd name="connsiteX7" fmla="*/ 0 w 2475471"/>
              <a:gd name="connsiteY7" fmla="*/ 212560 h 2373117"/>
              <a:gd name="connsiteX8" fmla="*/ 212560 w 2475471"/>
              <a:gd name="connsiteY8" fmla="*/ 0 h 237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5471" h="2373117">
                <a:moveTo>
                  <a:pt x="212560" y="0"/>
                </a:moveTo>
                <a:lnTo>
                  <a:pt x="2262911" y="0"/>
                </a:lnTo>
                <a:cubicBezTo>
                  <a:pt x="2380305" y="0"/>
                  <a:pt x="2475471" y="95166"/>
                  <a:pt x="2475471" y="212560"/>
                </a:cubicBezTo>
                <a:lnTo>
                  <a:pt x="2475471" y="2160557"/>
                </a:lnTo>
                <a:cubicBezTo>
                  <a:pt x="2475471" y="2277951"/>
                  <a:pt x="2380305" y="2373117"/>
                  <a:pt x="2262911" y="2373117"/>
                </a:cubicBezTo>
                <a:lnTo>
                  <a:pt x="212560" y="2373117"/>
                </a:lnTo>
                <a:cubicBezTo>
                  <a:pt x="95166" y="2373117"/>
                  <a:pt x="0" y="2277951"/>
                  <a:pt x="0" y="2160557"/>
                </a:cubicBezTo>
                <a:lnTo>
                  <a:pt x="0" y="212560"/>
                </a:lnTo>
                <a:cubicBezTo>
                  <a:pt x="0" y="95166"/>
                  <a:pt x="95166" y="0"/>
                  <a:pt x="212560" y="0"/>
                </a:cubicBezTo>
                <a:close/>
              </a:path>
            </a:pathLst>
          </a:custGeom>
          <a:solidFill>
            <a:srgbClr val="505880">
              <a:alpha val="10000"/>
            </a:srgbClr>
          </a:solidFill>
        </p:spPr>
        <p:txBody>
          <a:bodyPr wrap="square" anchor="ctr">
            <a:noAutofit/>
          </a:bodyPr>
          <a:lstStyle>
            <a:lvl1pPr marL="0" indent="0" algn="ctr">
              <a:buNone/>
              <a:defRPr sz="1600">
                <a:solidFill>
                  <a:srgbClr val="505880"/>
                </a:solidFill>
              </a:defRPr>
            </a:lvl1pPr>
          </a:lstStyle>
          <a:p>
            <a:r>
              <a:rPr lang="en-US" dirty="0"/>
              <a:t>Drag &amp; drop picture here</a:t>
            </a:r>
          </a:p>
        </p:txBody>
      </p:sp>
      <p:sp>
        <p:nvSpPr>
          <p:cNvPr id="8" name="Picture Placeholder 7">
            <a:extLst>
              <a:ext uri="{FF2B5EF4-FFF2-40B4-BE49-F238E27FC236}">
                <a16:creationId xmlns:a16="http://schemas.microsoft.com/office/drawing/2014/main" id="{CF9886DA-EB93-46D2-A119-72F042C04434}"/>
              </a:ext>
            </a:extLst>
          </p:cNvPr>
          <p:cNvSpPr>
            <a:spLocks noGrp="1"/>
          </p:cNvSpPr>
          <p:nvPr>
            <p:ph type="pic" sz="quarter" idx="12" hasCustomPrompt="1"/>
          </p:nvPr>
        </p:nvSpPr>
        <p:spPr>
          <a:xfrm>
            <a:off x="8023875" y="2156446"/>
            <a:ext cx="2475471" cy="2373117"/>
          </a:xfrm>
          <a:custGeom>
            <a:avLst/>
            <a:gdLst>
              <a:gd name="connsiteX0" fmla="*/ 212560 w 2475471"/>
              <a:gd name="connsiteY0" fmla="*/ 0 h 2373117"/>
              <a:gd name="connsiteX1" fmla="*/ 2262911 w 2475471"/>
              <a:gd name="connsiteY1" fmla="*/ 0 h 2373117"/>
              <a:gd name="connsiteX2" fmla="*/ 2475471 w 2475471"/>
              <a:gd name="connsiteY2" fmla="*/ 212560 h 2373117"/>
              <a:gd name="connsiteX3" fmla="*/ 2475471 w 2475471"/>
              <a:gd name="connsiteY3" fmla="*/ 2160557 h 2373117"/>
              <a:gd name="connsiteX4" fmla="*/ 2262911 w 2475471"/>
              <a:gd name="connsiteY4" fmla="*/ 2373117 h 2373117"/>
              <a:gd name="connsiteX5" fmla="*/ 212560 w 2475471"/>
              <a:gd name="connsiteY5" fmla="*/ 2373117 h 2373117"/>
              <a:gd name="connsiteX6" fmla="*/ 0 w 2475471"/>
              <a:gd name="connsiteY6" fmla="*/ 2160557 h 2373117"/>
              <a:gd name="connsiteX7" fmla="*/ 0 w 2475471"/>
              <a:gd name="connsiteY7" fmla="*/ 212560 h 2373117"/>
              <a:gd name="connsiteX8" fmla="*/ 212560 w 2475471"/>
              <a:gd name="connsiteY8" fmla="*/ 0 h 237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5471" h="2373117">
                <a:moveTo>
                  <a:pt x="212560" y="0"/>
                </a:moveTo>
                <a:lnTo>
                  <a:pt x="2262911" y="0"/>
                </a:lnTo>
                <a:cubicBezTo>
                  <a:pt x="2380305" y="0"/>
                  <a:pt x="2475471" y="95166"/>
                  <a:pt x="2475471" y="212560"/>
                </a:cubicBezTo>
                <a:lnTo>
                  <a:pt x="2475471" y="2160557"/>
                </a:lnTo>
                <a:cubicBezTo>
                  <a:pt x="2475471" y="2277951"/>
                  <a:pt x="2380305" y="2373117"/>
                  <a:pt x="2262911" y="2373117"/>
                </a:cubicBezTo>
                <a:lnTo>
                  <a:pt x="212560" y="2373117"/>
                </a:lnTo>
                <a:cubicBezTo>
                  <a:pt x="95166" y="2373117"/>
                  <a:pt x="0" y="2277951"/>
                  <a:pt x="0" y="2160557"/>
                </a:cubicBezTo>
                <a:lnTo>
                  <a:pt x="0" y="212560"/>
                </a:lnTo>
                <a:cubicBezTo>
                  <a:pt x="0" y="95166"/>
                  <a:pt x="95166" y="0"/>
                  <a:pt x="212560" y="0"/>
                </a:cubicBezTo>
                <a:close/>
              </a:path>
            </a:pathLst>
          </a:custGeom>
          <a:solidFill>
            <a:srgbClr val="505880">
              <a:alpha val="10000"/>
            </a:srgbClr>
          </a:solidFill>
        </p:spPr>
        <p:txBody>
          <a:bodyPr wrap="square" anchor="ctr">
            <a:noAutofit/>
          </a:bodyPr>
          <a:lstStyle>
            <a:lvl1pPr marL="0" indent="0" algn="ctr">
              <a:buNone/>
              <a:defRPr sz="1600">
                <a:solidFill>
                  <a:srgbClr val="505880"/>
                </a:solidFill>
              </a:defRPr>
            </a:lvl1pPr>
          </a:lstStyle>
          <a:p>
            <a:r>
              <a:rPr lang="en-US" dirty="0"/>
              <a:t>Drag &amp; drop picture here</a:t>
            </a:r>
          </a:p>
        </p:txBody>
      </p:sp>
      <p:sp>
        <p:nvSpPr>
          <p:cNvPr id="6" name="Picture Placeholder 5">
            <a:extLst>
              <a:ext uri="{FF2B5EF4-FFF2-40B4-BE49-F238E27FC236}">
                <a16:creationId xmlns:a16="http://schemas.microsoft.com/office/drawing/2014/main" id="{B53604FE-768D-4480-80FA-1D3437267127}"/>
              </a:ext>
            </a:extLst>
          </p:cNvPr>
          <p:cNvSpPr>
            <a:spLocks noGrp="1"/>
          </p:cNvSpPr>
          <p:nvPr>
            <p:ph type="pic" sz="quarter" idx="10" hasCustomPrompt="1"/>
          </p:nvPr>
        </p:nvSpPr>
        <p:spPr>
          <a:xfrm>
            <a:off x="1657632" y="2156446"/>
            <a:ext cx="2475471" cy="2373117"/>
          </a:xfrm>
          <a:custGeom>
            <a:avLst/>
            <a:gdLst>
              <a:gd name="connsiteX0" fmla="*/ 212560 w 2475471"/>
              <a:gd name="connsiteY0" fmla="*/ 0 h 2373117"/>
              <a:gd name="connsiteX1" fmla="*/ 2262911 w 2475471"/>
              <a:gd name="connsiteY1" fmla="*/ 0 h 2373117"/>
              <a:gd name="connsiteX2" fmla="*/ 2475471 w 2475471"/>
              <a:gd name="connsiteY2" fmla="*/ 212560 h 2373117"/>
              <a:gd name="connsiteX3" fmla="*/ 2475471 w 2475471"/>
              <a:gd name="connsiteY3" fmla="*/ 2160557 h 2373117"/>
              <a:gd name="connsiteX4" fmla="*/ 2262911 w 2475471"/>
              <a:gd name="connsiteY4" fmla="*/ 2373117 h 2373117"/>
              <a:gd name="connsiteX5" fmla="*/ 212560 w 2475471"/>
              <a:gd name="connsiteY5" fmla="*/ 2373117 h 2373117"/>
              <a:gd name="connsiteX6" fmla="*/ 0 w 2475471"/>
              <a:gd name="connsiteY6" fmla="*/ 2160557 h 2373117"/>
              <a:gd name="connsiteX7" fmla="*/ 0 w 2475471"/>
              <a:gd name="connsiteY7" fmla="*/ 212560 h 2373117"/>
              <a:gd name="connsiteX8" fmla="*/ 212560 w 2475471"/>
              <a:gd name="connsiteY8" fmla="*/ 0 h 237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5471" h="2373117">
                <a:moveTo>
                  <a:pt x="212560" y="0"/>
                </a:moveTo>
                <a:lnTo>
                  <a:pt x="2262911" y="0"/>
                </a:lnTo>
                <a:cubicBezTo>
                  <a:pt x="2380305" y="0"/>
                  <a:pt x="2475471" y="95166"/>
                  <a:pt x="2475471" y="212560"/>
                </a:cubicBezTo>
                <a:lnTo>
                  <a:pt x="2475471" y="2160557"/>
                </a:lnTo>
                <a:cubicBezTo>
                  <a:pt x="2475471" y="2277951"/>
                  <a:pt x="2380305" y="2373117"/>
                  <a:pt x="2262911" y="2373117"/>
                </a:cubicBezTo>
                <a:lnTo>
                  <a:pt x="212560" y="2373117"/>
                </a:lnTo>
                <a:cubicBezTo>
                  <a:pt x="95166" y="2373117"/>
                  <a:pt x="0" y="2277951"/>
                  <a:pt x="0" y="2160557"/>
                </a:cubicBezTo>
                <a:lnTo>
                  <a:pt x="0" y="212560"/>
                </a:lnTo>
                <a:cubicBezTo>
                  <a:pt x="0" y="95166"/>
                  <a:pt x="95166" y="0"/>
                  <a:pt x="212560" y="0"/>
                </a:cubicBezTo>
                <a:close/>
              </a:path>
            </a:pathLst>
          </a:custGeom>
          <a:solidFill>
            <a:srgbClr val="505880">
              <a:alpha val="10000"/>
            </a:srgbClr>
          </a:solidFill>
        </p:spPr>
        <p:txBody>
          <a:bodyPr wrap="square" anchor="ctr">
            <a:noAutofit/>
          </a:bodyPr>
          <a:lstStyle>
            <a:lvl1pPr marL="0" indent="0" algn="ctr">
              <a:buNone/>
              <a:defRPr sz="1600">
                <a:solidFill>
                  <a:srgbClr val="505880"/>
                </a:solidFill>
              </a:defRPr>
            </a:lvl1pPr>
          </a:lstStyle>
          <a:p>
            <a:r>
              <a:rPr lang="en-US" dirty="0"/>
              <a:t>Drag &amp; drop picture here</a:t>
            </a:r>
          </a:p>
        </p:txBody>
      </p:sp>
    </p:spTree>
    <p:extLst>
      <p:ext uri="{BB962C8B-B14F-4D97-AF65-F5344CB8AC3E}">
        <p14:creationId xmlns:p14="http://schemas.microsoft.com/office/powerpoint/2010/main" val="505375819"/>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par>
                                <p:cTn id="8" presetID="42" presetClass="path" presetSubtype="0" accel="5000" decel="95000" fill="hold" grpId="1" nodeType="withEffect">
                                  <p:stCondLst>
                                    <p:cond delay="250"/>
                                  </p:stCondLst>
                                  <p:childTnLst>
                                    <p:animMotion origin="layout" path="M 0 -4.07407E-6 L 0 0.08658 " pathEditMode="relative" rAng="0" ptsTypes="AA">
                                      <p:cBhvr>
                                        <p:cTn id="9" dur="1000" spd="-100000" fill="hold"/>
                                        <p:tgtEl>
                                          <p:spTgt spid="6"/>
                                        </p:tgtEl>
                                        <p:attrNameLst>
                                          <p:attrName>ppt_x</p:attrName>
                                          <p:attrName>ppt_y</p:attrName>
                                        </p:attrNameLst>
                                      </p:cBhvr>
                                      <p:rCtr x="0" y="4329"/>
                                    </p:animMotion>
                                  </p:childTnLst>
                                </p:cTn>
                              </p:par>
                              <p:par>
                                <p:cTn id="10" presetID="10" presetClass="entr" presetSubtype="0" fill="hold" grpId="0" nodeType="withEffect">
                                  <p:stCondLst>
                                    <p:cond delay="50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1000"/>
                                        <p:tgtEl>
                                          <p:spTgt spid="7"/>
                                        </p:tgtEl>
                                      </p:cBhvr>
                                    </p:animEffect>
                                  </p:childTnLst>
                                </p:cTn>
                              </p:par>
                              <p:par>
                                <p:cTn id="13" presetID="42" presetClass="path" presetSubtype="0" accel="5000" decel="95000" fill="hold" grpId="1" nodeType="withEffect">
                                  <p:stCondLst>
                                    <p:cond delay="500"/>
                                  </p:stCondLst>
                                  <p:childTnLst>
                                    <p:animMotion origin="layout" path="M -6.25E-7 -4.07407E-6 L -6.25E-7 0.08658 " pathEditMode="relative" rAng="0" ptsTypes="AA">
                                      <p:cBhvr>
                                        <p:cTn id="14" dur="1000" spd="-100000" fill="hold"/>
                                        <p:tgtEl>
                                          <p:spTgt spid="7"/>
                                        </p:tgtEl>
                                        <p:attrNameLst>
                                          <p:attrName>ppt_x</p:attrName>
                                          <p:attrName>ppt_y</p:attrName>
                                        </p:attrNameLst>
                                      </p:cBhvr>
                                      <p:rCtr x="0" y="4329"/>
                                    </p:animMotion>
                                  </p:childTnLst>
                                </p:cTn>
                              </p:par>
                              <p:par>
                                <p:cTn id="15" presetID="10" presetClass="entr" presetSubtype="0" fill="hold" grpId="0" nodeType="withEffect">
                                  <p:stCondLst>
                                    <p:cond delay="75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childTnLst>
                                </p:cTn>
                              </p:par>
                              <p:par>
                                <p:cTn id="18" presetID="42" presetClass="path" presetSubtype="0" accel="5000" decel="95000" fill="hold" grpId="1" nodeType="withEffect">
                                  <p:stCondLst>
                                    <p:cond delay="750"/>
                                  </p:stCondLst>
                                  <p:childTnLst>
                                    <p:animMotion origin="layout" path="M 4.58333E-6 -4.07407E-6 L 4.58333E-6 0.08658 " pathEditMode="relative" rAng="0" ptsTypes="AA">
                                      <p:cBhvr>
                                        <p:cTn id="19" dur="1000" spd="-100000" fill="hold"/>
                                        <p:tgtEl>
                                          <p:spTgt spid="8"/>
                                        </p:tgtEl>
                                        <p:attrNameLst>
                                          <p:attrName>ppt_x</p:attrName>
                                          <p:attrName>ppt_y</p:attrName>
                                        </p:attrNameLst>
                                      </p:cBhvr>
                                      <p:rCtr x="0" y="432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6" grpId="0" animBg="1"/>
      <p:bldP spid="6" grpId="1"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8_Title Slide">
    <p:bg>
      <p:bgPr>
        <a:gradFill>
          <a:gsLst>
            <a:gs pos="0">
              <a:schemeClr val="tx2">
                <a:lumMod val="20000"/>
                <a:lumOff val="80000"/>
              </a:schemeClr>
            </a:gs>
            <a:gs pos="61000">
              <a:schemeClr val="bg1"/>
            </a:gs>
            <a:gs pos="100000">
              <a:schemeClr val="tx2">
                <a:lumMod val="20000"/>
                <a:lumOff val="80000"/>
              </a:schemeClr>
            </a:gs>
          </a:gsLst>
          <a:lin ang="5400000" scaled="1"/>
        </a:gra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8B2EE96-6252-6B28-7EAF-9D007CD75381}"/>
              </a:ext>
            </a:extLst>
          </p:cNvPr>
          <p:cNvSpPr/>
          <p:nvPr userDrawn="1"/>
        </p:nvSpPr>
        <p:spPr>
          <a:xfrm>
            <a:off x="462736" y="1860883"/>
            <a:ext cx="11317329" cy="5412658"/>
          </a:xfrm>
          <a:custGeom>
            <a:avLst/>
            <a:gdLst>
              <a:gd name="connsiteX0" fmla="*/ 4741863 w 9483726"/>
              <a:gd name="connsiteY0" fmla="*/ 0 h 4535714"/>
              <a:gd name="connsiteX1" fmla="*/ 9483726 w 9483726"/>
              <a:gd name="connsiteY1" fmla="*/ 3734707 h 4535714"/>
              <a:gd name="connsiteX2" fmla="*/ 9387388 w 9483726"/>
              <a:gd name="connsiteY2" fmla="*/ 4487381 h 4535714"/>
              <a:gd name="connsiteX3" fmla="*/ 9373225 w 9483726"/>
              <a:gd name="connsiteY3" fmla="*/ 4535714 h 4535714"/>
              <a:gd name="connsiteX4" fmla="*/ 110501 w 9483726"/>
              <a:gd name="connsiteY4" fmla="*/ 4535714 h 4535714"/>
              <a:gd name="connsiteX5" fmla="*/ 96338 w 9483726"/>
              <a:gd name="connsiteY5" fmla="*/ 4487381 h 4535714"/>
              <a:gd name="connsiteX6" fmla="*/ 0 w 9483726"/>
              <a:gd name="connsiteY6" fmla="*/ 3734707 h 4535714"/>
              <a:gd name="connsiteX7" fmla="*/ 4741863 w 9483726"/>
              <a:gd name="connsiteY7" fmla="*/ 0 h 4535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3726" h="4535714">
                <a:moveTo>
                  <a:pt x="4741863" y="0"/>
                </a:moveTo>
                <a:cubicBezTo>
                  <a:pt x="7360722" y="0"/>
                  <a:pt x="9483726" y="1672085"/>
                  <a:pt x="9483726" y="3734707"/>
                </a:cubicBezTo>
                <a:cubicBezTo>
                  <a:pt x="9483726" y="3992535"/>
                  <a:pt x="9450554" y="4244261"/>
                  <a:pt x="9387388" y="4487381"/>
                </a:cubicBezTo>
                <a:lnTo>
                  <a:pt x="9373225" y="4535714"/>
                </a:lnTo>
                <a:lnTo>
                  <a:pt x="110501" y="4535714"/>
                </a:lnTo>
                <a:lnTo>
                  <a:pt x="96338" y="4487381"/>
                </a:lnTo>
                <a:cubicBezTo>
                  <a:pt x="33172" y="4244261"/>
                  <a:pt x="0" y="3992535"/>
                  <a:pt x="0" y="3734707"/>
                </a:cubicBezTo>
                <a:cubicBezTo>
                  <a:pt x="0" y="1672085"/>
                  <a:pt x="2123004" y="0"/>
                  <a:pt x="4741863" y="0"/>
                </a:cubicBezTo>
                <a:close/>
              </a:path>
            </a:pathLst>
          </a:custGeom>
          <a:solidFill>
            <a:schemeClr val="accent1"/>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sp>
        <p:nvSpPr>
          <p:cNvPr id="11" name="Rectangle 10">
            <a:extLst>
              <a:ext uri="{FF2B5EF4-FFF2-40B4-BE49-F238E27FC236}">
                <a16:creationId xmlns:a16="http://schemas.microsoft.com/office/drawing/2014/main" id="{3F961FEF-88B9-3AF8-068F-7EF9752BEC9A}"/>
              </a:ext>
            </a:extLst>
          </p:cNvPr>
          <p:cNvSpPr/>
          <p:nvPr userDrawn="1"/>
        </p:nvSpPr>
        <p:spPr>
          <a:xfrm>
            <a:off x="0" y="0"/>
            <a:ext cx="12192000" cy="6438900"/>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5" name="Straight Connector 4">
            <a:extLst>
              <a:ext uri="{FF2B5EF4-FFF2-40B4-BE49-F238E27FC236}">
                <a16:creationId xmlns:a16="http://schemas.microsoft.com/office/drawing/2014/main" id="{BFF94533-8D57-6A5C-D663-96F594B6EC3B}"/>
              </a:ext>
            </a:extLst>
          </p:cNvPr>
          <p:cNvCxnSpPr>
            <a:cxnSpLocks/>
          </p:cNvCxnSpPr>
          <p:nvPr userDrawn="1"/>
        </p:nvCxnSpPr>
        <p:spPr>
          <a:xfrm>
            <a:off x="0" y="6424105"/>
            <a:ext cx="12192000" cy="0"/>
          </a:xfrm>
          <a:prstGeom prst="line">
            <a:avLst/>
          </a:prstGeom>
          <a:ln w="254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9D07815-7863-124C-D55C-24982262B6BA}"/>
              </a:ext>
            </a:extLst>
          </p:cNvPr>
          <p:cNvSpPr txBox="1"/>
          <p:nvPr userDrawn="1"/>
        </p:nvSpPr>
        <p:spPr>
          <a:xfrm rot="10800000" flipV="1">
            <a:off x="11377006" y="6480240"/>
            <a:ext cx="562118" cy="307777"/>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r"/>
            <a:fld id="{260E2A6B-A809-4840-BF14-8648BC0BDF87}" type="slidenum">
              <a:rPr lang="id-ID" sz="1400" smtClean="0">
                <a:solidFill>
                  <a:schemeClr val="tx1">
                    <a:lumMod val="50000"/>
                    <a:lumOff val="50000"/>
                    <a:alpha val="60000"/>
                  </a:schemeClr>
                </a:solidFill>
                <a:latin typeface="+mj-lt"/>
              </a:rPr>
              <a:pPr algn="r"/>
              <a:t>‹#›</a:t>
            </a:fld>
            <a:endParaRPr lang="id-ID" sz="1400" dirty="0">
              <a:solidFill>
                <a:schemeClr val="tx1">
                  <a:lumMod val="50000"/>
                  <a:lumOff val="50000"/>
                  <a:alpha val="60000"/>
                </a:schemeClr>
              </a:solidFill>
              <a:latin typeface="+mj-lt"/>
            </a:endParaRPr>
          </a:p>
        </p:txBody>
      </p:sp>
      <p:grpSp>
        <p:nvGrpSpPr>
          <p:cNvPr id="7" name="Group 6">
            <a:extLst>
              <a:ext uri="{FF2B5EF4-FFF2-40B4-BE49-F238E27FC236}">
                <a16:creationId xmlns:a16="http://schemas.microsoft.com/office/drawing/2014/main" id="{14632EEA-25D6-987A-9EBE-774DF190A580}"/>
              </a:ext>
            </a:extLst>
          </p:cNvPr>
          <p:cNvGrpSpPr/>
          <p:nvPr userDrawn="1"/>
        </p:nvGrpSpPr>
        <p:grpSpPr>
          <a:xfrm>
            <a:off x="298449" y="6501818"/>
            <a:ext cx="1101725" cy="264621"/>
            <a:chOff x="298449" y="6516187"/>
            <a:chExt cx="1101725" cy="264621"/>
          </a:xfrm>
        </p:grpSpPr>
        <p:sp>
          <p:nvSpPr>
            <p:cNvPr id="8" name="TextBox 7">
              <a:extLst>
                <a:ext uri="{FF2B5EF4-FFF2-40B4-BE49-F238E27FC236}">
                  <a16:creationId xmlns:a16="http://schemas.microsoft.com/office/drawing/2014/main" id="{164C9CDF-17BE-E515-EE22-B8D39A176373}"/>
                </a:ext>
              </a:extLst>
            </p:cNvPr>
            <p:cNvSpPr txBox="1"/>
            <p:nvPr userDrawn="1"/>
          </p:nvSpPr>
          <p:spPr>
            <a:xfrm rot="10800000" flipV="1">
              <a:off x="386561" y="6519198"/>
              <a:ext cx="1013613" cy="261610"/>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l"/>
              <a:r>
                <a:rPr lang="en-US" sz="1050" spc="0" dirty="0">
                  <a:solidFill>
                    <a:schemeClr val="tx1">
                      <a:lumMod val="75000"/>
                      <a:lumOff val="25000"/>
                    </a:schemeClr>
                  </a:solidFill>
                  <a:latin typeface="+mn-lt"/>
                </a:rPr>
                <a:t>NFTVERS</a:t>
              </a:r>
              <a:endParaRPr lang="id-ID" sz="1050" spc="0" dirty="0">
                <a:solidFill>
                  <a:schemeClr val="tx1">
                    <a:lumMod val="75000"/>
                    <a:lumOff val="25000"/>
                  </a:schemeClr>
                </a:solidFill>
                <a:latin typeface="+mn-lt"/>
              </a:endParaRPr>
            </a:p>
          </p:txBody>
        </p:sp>
        <p:sp>
          <p:nvSpPr>
            <p:cNvPr id="9" name="Rectangle 8">
              <a:extLst>
                <a:ext uri="{FF2B5EF4-FFF2-40B4-BE49-F238E27FC236}">
                  <a16:creationId xmlns:a16="http://schemas.microsoft.com/office/drawing/2014/main" id="{7D9B783F-0A56-242D-6D69-26E41D61A984}"/>
                </a:ext>
              </a:extLst>
            </p:cNvPr>
            <p:cNvSpPr/>
            <p:nvPr userDrawn="1"/>
          </p:nvSpPr>
          <p:spPr>
            <a:xfrm>
              <a:off x="298449" y="6516187"/>
              <a:ext cx="133985" cy="20833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
        <p:nvSpPr>
          <p:cNvPr id="12" name="Picture Placeholder 3">
            <a:extLst>
              <a:ext uri="{FF2B5EF4-FFF2-40B4-BE49-F238E27FC236}">
                <a16:creationId xmlns:a16="http://schemas.microsoft.com/office/drawing/2014/main" id="{99F2C7E2-DEBC-343A-77BB-AA874EFA420C}"/>
              </a:ext>
            </a:extLst>
          </p:cNvPr>
          <p:cNvSpPr>
            <a:spLocks noGrp="1"/>
          </p:cNvSpPr>
          <p:nvPr>
            <p:ph type="pic" sz="quarter" idx="10"/>
          </p:nvPr>
        </p:nvSpPr>
        <p:spPr>
          <a:xfrm>
            <a:off x="-1" y="957943"/>
            <a:ext cx="4572000" cy="5900056"/>
          </a:xfrm>
          <a:prstGeom prst="round1Rect">
            <a:avLst>
              <a:gd name="adj" fmla="val 14762"/>
            </a:avLst>
          </a:prstGeom>
          <a:solidFill>
            <a:srgbClr val="505880">
              <a:alpha val="10000"/>
            </a:srgbClr>
          </a:solidFill>
        </p:spPr>
        <p:txBody>
          <a:bodyPr wrap="square" anchor="ctr">
            <a:noAutofit/>
          </a:bodyPr>
          <a:lstStyle>
            <a:lvl1pPr>
              <a:defRPr lang="en-ID" sz="1600">
                <a:solidFill>
                  <a:srgbClr val="505880"/>
                </a:solidFill>
                <a:latin typeface="+mj-lt"/>
              </a:defRPr>
            </a:lvl1pPr>
          </a:lstStyle>
          <a:p>
            <a:pPr marL="0" lvl="0" indent="0" algn="ctr">
              <a:buNone/>
            </a:pPr>
            <a:endParaRPr lang="en-ID"/>
          </a:p>
        </p:txBody>
      </p:sp>
    </p:spTree>
    <p:extLst>
      <p:ext uri="{BB962C8B-B14F-4D97-AF65-F5344CB8AC3E}">
        <p14:creationId xmlns:p14="http://schemas.microsoft.com/office/powerpoint/2010/main" val="3396508442"/>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000" fill="hold"/>
                                        <p:tgtEl>
                                          <p:spTgt spid="12"/>
                                        </p:tgtEl>
                                        <p:attrNameLst>
                                          <p:attrName>ppt_x</p:attrName>
                                        </p:attrNameLst>
                                      </p:cBhvr>
                                      <p:tavLst>
                                        <p:tav tm="0">
                                          <p:val>
                                            <p:strVal val="#ppt_x"/>
                                          </p:val>
                                        </p:tav>
                                        <p:tav tm="100000">
                                          <p:val>
                                            <p:strVal val="#ppt_x"/>
                                          </p:val>
                                        </p:tav>
                                      </p:tavLst>
                                    </p:anim>
                                    <p:anim calcmode="lin" valueType="num">
                                      <p:cBhvr additive="base">
                                        <p:cTn id="8"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7_Title Slide">
    <p:bg>
      <p:bgPr>
        <a:gradFill>
          <a:gsLst>
            <a:gs pos="0">
              <a:schemeClr val="tx2">
                <a:lumMod val="20000"/>
                <a:lumOff val="80000"/>
              </a:schemeClr>
            </a:gs>
            <a:gs pos="61000">
              <a:schemeClr val="bg1"/>
            </a:gs>
            <a:gs pos="100000">
              <a:schemeClr val="tx2">
                <a:lumMod val="20000"/>
                <a:lumOff val="80000"/>
              </a:schemeClr>
            </a:gs>
          </a:gsLst>
          <a:lin ang="5400000" scaled="1"/>
        </a:gra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8B2EE96-6252-6B28-7EAF-9D007CD75381}"/>
              </a:ext>
            </a:extLst>
          </p:cNvPr>
          <p:cNvSpPr/>
          <p:nvPr userDrawn="1"/>
        </p:nvSpPr>
        <p:spPr>
          <a:xfrm>
            <a:off x="462736" y="1860883"/>
            <a:ext cx="11317329" cy="5412658"/>
          </a:xfrm>
          <a:custGeom>
            <a:avLst/>
            <a:gdLst>
              <a:gd name="connsiteX0" fmla="*/ 4741863 w 9483726"/>
              <a:gd name="connsiteY0" fmla="*/ 0 h 4535714"/>
              <a:gd name="connsiteX1" fmla="*/ 9483726 w 9483726"/>
              <a:gd name="connsiteY1" fmla="*/ 3734707 h 4535714"/>
              <a:gd name="connsiteX2" fmla="*/ 9387388 w 9483726"/>
              <a:gd name="connsiteY2" fmla="*/ 4487381 h 4535714"/>
              <a:gd name="connsiteX3" fmla="*/ 9373225 w 9483726"/>
              <a:gd name="connsiteY3" fmla="*/ 4535714 h 4535714"/>
              <a:gd name="connsiteX4" fmla="*/ 110501 w 9483726"/>
              <a:gd name="connsiteY4" fmla="*/ 4535714 h 4535714"/>
              <a:gd name="connsiteX5" fmla="*/ 96338 w 9483726"/>
              <a:gd name="connsiteY5" fmla="*/ 4487381 h 4535714"/>
              <a:gd name="connsiteX6" fmla="*/ 0 w 9483726"/>
              <a:gd name="connsiteY6" fmla="*/ 3734707 h 4535714"/>
              <a:gd name="connsiteX7" fmla="*/ 4741863 w 9483726"/>
              <a:gd name="connsiteY7" fmla="*/ 0 h 4535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3726" h="4535714">
                <a:moveTo>
                  <a:pt x="4741863" y="0"/>
                </a:moveTo>
                <a:cubicBezTo>
                  <a:pt x="7360722" y="0"/>
                  <a:pt x="9483726" y="1672085"/>
                  <a:pt x="9483726" y="3734707"/>
                </a:cubicBezTo>
                <a:cubicBezTo>
                  <a:pt x="9483726" y="3992535"/>
                  <a:pt x="9450554" y="4244261"/>
                  <a:pt x="9387388" y="4487381"/>
                </a:cubicBezTo>
                <a:lnTo>
                  <a:pt x="9373225" y="4535714"/>
                </a:lnTo>
                <a:lnTo>
                  <a:pt x="110501" y="4535714"/>
                </a:lnTo>
                <a:lnTo>
                  <a:pt x="96338" y="4487381"/>
                </a:lnTo>
                <a:cubicBezTo>
                  <a:pt x="33172" y="4244261"/>
                  <a:pt x="0" y="3992535"/>
                  <a:pt x="0" y="3734707"/>
                </a:cubicBezTo>
                <a:cubicBezTo>
                  <a:pt x="0" y="1672085"/>
                  <a:pt x="2123004" y="0"/>
                  <a:pt x="4741863" y="0"/>
                </a:cubicBezTo>
                <a:close/>
              </a:path>
            </a:pathLst>
          </a:custGeom>
          <a:solidFill>
            <a:schemeClr val="accent1"/>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sp>
        <p:nvSpPr>
          <p:cNvPr id="11" name="Rectangle 10">
            <a:extLst>
              <a:ext uri="{FF2B5EF4-FFF2-40B4-BE49-F238E27FC236}">
                <a16:creationId xmlns:a16="http://schemas.microsoft.com/office/drawing/2014/main" id="{3F961FEF-88B9-3AF8-068F-7EF9752BEC9A}"/>
              </a:ext>
            </a:extLst>
          </p:cNvPr>
          <p:cNvSpPr/>
          <p:nvPr userDrawn="1"/>
        </p:nvSpPr>
        <p:spPr>
          <a:xfrm>
            <a:off x="0" y="0"/>
            <a:ext cx="12192000" cy="6438900"/>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5" name="Straight Connector 4">
            <a:extLst>
              <a:ext uri="{FF2B5EF4-FFF2-40B4-BE49-F238E27FC236}">
                <a16:creationId xmlns:a16="http://schemas.microsoft.com/office/drawing/2014/main" id="{BFF94533-8D57-6A5C-D663-96F594B6EC3B}"/>
              </a:ext>
            </a:extLst>
          </p:cNvPr>
          <p:cNvCxnSpPr>
            <a:cxnSpLocks/>
          </p:cNvCxnSpPr>
          <p:nvPr userDrawn="1"/>
        </p:nvCxnSpPr>
        <p:spPr>
          <a:xfrm>
            <a:off x="0" y="6424105"/>
            <a:ext cx="12192000" cy="0"/>
          </a:xfrm>
          <a:prstGeom prst="line">
            <a:avLst/>
          </a:prstGeom>
          <a:ln w="254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2" name="Picture Placeholder 9">
            <a:extLst>
              <a:ext uri="{FF2B5EF4-FFF2-40B4-BE49-F238E27FC236}">
                <a16:creationId xmlns:a16="http://schemas.microsoft.com/office/drawing/2014/main" id="{2193CD72-282F-BCEA-A203-2F1DA70DB6E4}"/>
              </a:ext>
            </a:extLst>
          </p:cNvPr>
          <p:cNvSpPr>
            <a:spLocks noGrp="1"/>
          </p:cNvSpPr>
          <p:nvPr>
            <p:ph type="pic" sz="quarter" idx="12"/>
          </p:nvPr>
        </p:nvSpPr>
        <p:spPr>
          <a:xfrm>
            <a:off x="6594208" y="4629841"/>
            <a:ext cx="967632" cy="967632"/>
          </a:xfrm>
          <a:custGeom>
            <a:avLst/>
            <a:gdLst>
              <a:gd name="connsiteX0" fmla="*/ 483816 w 967632"/>
              <a:gd name="connsiteY0" fmla="*/ 0 h 967632"/>
              <a:gd name="connsiteX1" fmla="*/ 967632 w 967632"/>
              <a:gd name="connsiteY1" fmla="*/ 483816 h 967632"/>
              <a:gd name="connsiteX2" fmla="*/ 483816 w 967632"/>
              <a:gd name="connsiteY2" fmla="*/ 967632 h 967632"/>
              <a:gd name="connsiteX3" fmla="*/ 0 w 967632"/>
              <a:gd name="connsiteY3" fmla="*/ 483816 h 967632"/>
              <a:gd name="connsiteX4" fmla="*/ 483816 w 967632"/>
              <a:gd name="connsiteY4" fmla="*/ 0 h 967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632" h="967632">
                <a:moveTo>
                  <a:pt x="483816" y="0"/>
                </a:moveTo>
                <a:cubicBezTo>
                  <a:pt x="751021" y="0"/>
                  <a:pt x="967632" y="216612"/>
                  <a:pt x="967632" y="483816"/>
                </a:cubicBezTo>
                <a:cubicBezTo>
                  <a:pt x="967632" y="751021"/>
                  <a:pt x="751021" y="967632"/>
                  <a:pt x="483816" y="967632"/>
                </a:cubicBezTo>
                <a:cubicBezTo>
                  <a:pt x="216612" y="967632"/>
                  <a:pt x="0" y="751021"/>
                  <a:pt x="0" y="483816"/>
                </a:cubicBezTo>
                <a:cubicBezTo>
                  <a:pt x="0" y="216612"/>
                  <a:pt x="216612" y="0"/>
                  <a:pt x="483816" y="0"/>
                </a:cubicBezTo>
                <a:close/>
              </a:path>
            </a:pathLst>
          </a:custGeom>
          <a:solidFill>
            <a:srgbClr val="505880">
              <a:alpha val="10000"/>
            </a:srgbClr>
          </a:solidFill>
        </p:spPr>
        <p:txBody>
          <a:bodyPr wrap="square" anchor="ctr">
            <a:noAutofit/>
          </a:bodyPr>
          <a:lstStyle>
            <a:lvl1pPr>
              <a:defRPr lang="en-ID" sz="1600">
                <a:solidFill>
                  <a:srgbClr val="505880"/>
                </a:solidFill>
                <a:latin typeface="+mj-lt"/>
              </a:defRPr>
            </a:lvl1pPr>
          </a:lstStyle>
          <a:p>
            <a:pPr marL="0" lvl="0" indent="0" algn="ctr">
              <a:buNone/>
            </a:pPr>
            <a:endParaRPr lang="en-ID"/>
          </a:p>
        </p:txBody>
      </p:sp>
      <p:sp>
        <p:nvSpPr>
          <p:cNvPr id="13" name="Picture Placeholder 7">
            <a:extLst>
              <a:ext uri="{FF2B5EF4-FFF2-40B4-BE49-F238E27FC236}">
                <a16:creationId xmlns:a16="http://schemas.microsoft.com/office/drawing/2014/main" id="{08FB5D92-02B1-71FD-0381-CE9F689D2084}"/>
              </a:ext>
            </a:extLst>
          </p:cNvPr>
          <p:cNvSpPr>
            <a:spLocks noGrp="1"/>
          </p:cNvSpPr>
          <p:nvPr>
            <p:ph type="pic" sz="quarter" idx="11"/>
          </p:nvPr>
        </p:nvSpPr>
        <p:spPr>
          <a:xfrm>
            <a:off x="7298940" y="2925562"/>
            <a:ext cx="967632" cy="967632"/>
          </a:xfrm>
          <a:custGeom>
            <a:avLst/>
            <a:gdLst>
              <a:gd name="connsiteX0" fmla="*/ 483816 w 967632"/>
              <a:gd name="connsiteY0" fmla="*/ 0 h 967632"/>
              <a:gd name="connsiteX1" fmla="*/ 967632 w 967632"/>
              <a:gd name="connsiteY1" fmla="*/ 483816 h 967632"/>
              <a:gd name="connsiteX2" fmla="*/ 483816 w 967632"/>
              <a:gd name="connsiteY2" fmla="*/ 967632 h 967632"/>
              <a:gd name="connsiteX3" fmla="*/ 0 w 967632"/>
              <a:gd name="connsiteY3" fmla="*/ 483816 h 967632"/>
              <a:gd name="connsiteX4" fmla="*/ 483816 w 967632"/>
              <a:gd name="connsiteY4" fmla="*/ 0 h 967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632" h="967632">
                <a:moveTo>
                  <a:pt x="483816" y="0"/>
                </a:moveTo>
                <a:cubicBezTo>
                  <a:pt x="751021" y="0"/>
                  <a:pt x="967632" y="216611"/>
                  <a:pt x="967632" y="483816"/>
                </a:cubicBezTo>
                <a:cubicBezTo>
                  <a:pt x="967632" y="751021"/>
                  <a:pt x="751021" y="967632"/>
                  <a:pt x="483816" y="967632"/>
                </a:cubicBezTo>
                <a:cubicBezTo>
                  <a:pt x="216612" y="967632"/>
                  <a:pt x="0" y="751021"/>
                  <a:pt x="0" y="483816"/>
                </a:cubicBezTo>
                <a:cubicBezTo>
                  <a:pt x="0" y="216611"/>
                  <a:pt x="216612" y="0"/>
                  <a:pt x="483816" y="0"/>
                </a:cubicBezTo>
                <a:close/>
              </a:path>
            </a:pathLst>
          </a:custGeom>
          <a:solidFill>
            <a:srgbClr val="505880">
              <a:alpha val="10000"/>
            </a:srgbClr>
          </a:solidFill>
        </p:spPr>
        <p:txBody>
          <a:bodyPr wrap="square" anchor="ctr">
            <a:noAutofit/>
          </a:bodyPr>
          <a:lstStyle>
            <a:lvl1pPr>
              <a:defRPr lang="en-ID" sz="1600">
                <a:solidFill>
                  <a:srgbClr val="505880"/>
                </a:solidFill>
                <a:latin typeface="+mj-lt"/>
              </a:defRPr>
            </a:lvl1pPr>
          </a:lstStyle>
          <a:p>
            <a:pPr marL="0" lvl="0" indent="0" algn="ctr">
              <a:buNone/>
            </a:pPr>
            <a:endParaRPr lang="en-ID"/>
          </a:p>
        </p:txBody>
      </p:sp>
      <p:sp>
        <p:nvSpPr>
          <p:cNvPr id="14" name="Picture Placeholder 5">
            <a:extLst>
              <a:ext uri="{FF2B5EF4-FFF2-40B4-BE49-F238E27FC236}">
                <a16:creationId xmlns:a16="http://schemas.microsoft.com/office/drawing/2014/main" id="{ACBF9450-0004-7289-0A74-5BF8BB496741}"/>
              </a:ext>
            </a:extLst>
          </p:cNvPr>
          <p:cNvSpPr>
            <a:spLocks noGrp="1"/>
          </p:cNvSpPr>
          <p:nvPr>
            <p:ph type="pic" sz="quarter" idx="10"/>
          </p:nvPr>
        </p:nvSpPr>
        <p:spPr>
          <a:xfrm>
            <a:off x="6594208" y="1250634"/>
            <a:ext cx="967632" cy="967632"/>
          </a:xfrm>
          <a:custGeom>
            <a:avLst/>
            <a:gdLst>
              <a:gd name="connsiteX0" fmla="*/ 483816 w 967632"/>
              <a:gd name="connsiteY0" fmla="*/ 0 h 967632"/>
              <a:gd name="connsiteX1" fmla="*/ 967632 w 967632"/>
              <a:gd name="connsiteY1" fmla="*/ 483816 h 967632"/>
              <a:gd name="connsiteX2" fmla="*/ 483816 w 967632"/>
              <a:gd name="connsiteY2" fmla="*/ 967632 h 967632"/>
              <a:gd name="connsiteX3" fmla="*/ 0 w 967632"/>
              <a:gd name="connsiteY3" fmla="*/ 483816 h 967632"/>
              <a:gd name="connsiteX4" fmla="*/ 483816 w 967632"/>
              <a:gd name="connsiteY4" fmla="*/ 0 h 967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632" h="967632">
                <a:moveTo>
                  <a:pt x="483816" y="0"/>
                </a:moveTo>
                <a:cubicBezTo>
                  <a:pt x="751021" y="0"/>
                  <a:pt x="967632" y="216611"/>
                  <a:pt x="967632" y="483816"/>
                </a:cubicBezTo>
                <a:cubicBezTo>
                  <a:pt x="967632" y="751021"/>
                  <a:pt x="751021" y="967632"/>
                  <a:pt x="483816" y="967632"/>
                </a:cubicBezTo>
                <a:cubicBezTo>
                  <a:pt x="216612" y="967632"/>
                  <a:pt x="0" y="751021"/>
                  <a:pt x="0" y="483816"/>
                </a:cubicBezTo>
                <a:cubicBezTo>
                  <a:pt x="0" y="216611"/>
                  <a:pt x="216612" y="0"/>
                  <a:pt x="483816" y="0"/>
                </a:cubicBezTo>
                <a:close/>
              </a:path>
            </a:pathLst>
          </a:custGeom>
          <a:solidFill>
            <a:srgbClr val="505880">
              <a:alpha val="10000"/>
            </a:srgbClr>
          </a:solidFill>
        </p:spPr>
        <p:txBody>
          <a:bodyPr wrap="square" anchor="ctr">
            <a:noAutofit/>
          </a:bodyPr>
          <a:lstStyle>
            <a:lvl1pPr>
              <a:defRPr lang="en-ID" sz="1600">
                <a:solidFill>
                  <a:srgbClr val="505880"/>
                </a:solidFill>
                <a:latin typeface="+mj-lt"/>
              </a:defRPr>
            </a:lvl1pPr>
          </a:lstStyle>
          <a:p>
            <a:pPr marL="0" lvl="0" indent="0" algn="ctr">
              <a:buNone/>
            </a:pPr>
            <a:endParaRPr lang="en-ID" dirty="0"/>
          </a:p>
        </p:txBody>
      </p:sp>
      <p:sp>
        <p:nvSpPr>
          <p:cNvPr id="18" name="TextBox 17">
            <a:extLst>
              <a:ext uri="{FF2B5EF4-FFF2-40B4-BE49-F238E27FC236}">
                <a16:creationId xmlns:a16="http://schemas.microsoft.com/office/drawing/2014/main" id="{3526C7EE-C6E2-FE7A-F7B9-8CA098428367}"/>
              </a:ext>
            </a:extLst>
          </p:cNvPr>
          <p:cNvSpPr txBox="1"/>
          <p:nvPr userDrawn="1"/>
        </p:nvSpPr>
        <p:spPr>
          <a:xfrm rot="10800000" flipV="1">
            <a:off x="11377006" y="6480240"/>
            <a:ext cx="562118" cy="307777"/>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r"/>
            <a:fld id="{260E2A6B-A809-4840-BF14-8648BC0BDF87}" type="slidenum">
              <a:rPr lang="id-ID" sz="1400" smtClean="0">
                <a:solidFill>
                  <a:schemeClr val="tx1">
                    <a:lumMod val="50000"/>
                    <a:lumOff val="50000"/>
                    <a:alpha val="60000"/>
                  </a:schemeClr>
                </a:solidFill>
                <a:latin typeface="+mj-lt"/>
              </a:rPr>
              <a:pPr algn="r"/>
              <a:t>‹#›</a:t>
            </a:fld>
            <a:endParaRPr lang="id-ID" sz="1400" dirty="0">
              <a:solidFill>
                <a:schemeClr val="tx1">
                  <a:lumMod val="50000"/>
                  <a:lumOff val="50000"/>
                  <a:alpha val="60000"/>
                </a:schemeClr>
              </a:solidFill>
              <a:latin typeface="+mj-lt"/>
            </a:endParaRPr>
          </a:p>
        </p:txBody>
      </p:sp>
      <p:grpSp>
        <p:nvGrpSpPr>
          <p:cNvPr id="19" name="Group 18">
            <a:extLst>
              <a:ext uri="{FF2B5EF4-FFF2-40B4-BE49-F238E27FC236}">
                <a16:creationId xmlns:a16="http://schemas.microsoft.com/office/drawing/2014/main" id="{7A06AC08-7D3F-8B33-7AB5-EED862994A56}"/>
              </a:ext>
            </a:extLst>
          </p:cNvPr>
          <p:cNvGrpSpPr/>
          <p:nvPr userDrawn="1"/>
        </p:nvGrpSpPr>
        <p:grpSpPr>
          <a:xfrm>
            <a:off x="298449" y="6501818"/>
            <a:ext cx="1101725" cy="264621"/>
            <a:chOff x="298449" y="6516187"/>
            <a:chExt cx="1101725" cy="264621"/>
          </a:xfrm>
        </p:grpSpPr>
        <p:sp>
          <p:nvSpPr>
            <p:cNvPr id="20" name="TextBox 19">
              <a:extLst>
                <a:ext uri="{FF2B5EF4-FFF2-40B4-BE49-F238E27FC236}">
                  <a16:creationId xmlns:a16="http://schemas.microsoft.com/office/drawing/2014/main" id="{8CE477E6-4BF9-C795-BE0B-E0FA0D238810}"/>
                </a:ext>
              </a:extLst>
            </p:cNvPr>
            <p:cNvSpPr txBox="1"/>
            <p:nvPr userDrawn="1"/>
          </p:nvSpPr>
          <p:spPr>
            <a:xfrm rot="10800000" flipV="1">
              <a:off x="386561" y="6519198"/>
              <a:ext cx="1013613" cy="261610"/>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l"/>
              <a:r>
                <a:rPr lang="en-US" sz="1050" spc="0" dirty="0">
                  <a:solidFill>
                    <a:schemeClr val="tx1">
                      <a:lumMod val="75000"/>
                      <a:lumOff val="25000"/>
                    </a:schemeClr>
                  </a:solidFill>
                  <a:latin typeface="+mn-lt"/>
                </a:rPr>
                <a:t>NFTVERS</a:t>
              </a:r>
              <a:endParaRPr lang="id-ID" sz="1050" spc="0" dirty="0">
                <a:solidFill>
                  <a:schemeClr val="tx1">
                    <a:lumMod val="75000"/>
                    <a:lumOff val="25000"/>
                  </a:schemeClr>
                </a:solidFill>
                <a:latin typeface="+mn-lt"/>
              </a:endParaRPr>
            </a:p>
          </p:txBody>
        </p:sp>
        <p:sp>
          <p:nvSpPr>
            <p:cNvPr id="21" name="Rectangle 20">
              <a:extLst>
                <a:ext uri="{FF2B5EF4-FFF2-40B4-BE49-F238E27FC236}">
                  <a16:creationId xmlns:a16="http://schemas.microsoft.com/office/drawing/2014/main" id="{8E6966DA-FC77-9E3E-F0FE-532010CDEC61}"/>
                </a:ext>
              </a:extLst>
            </p:cNvPr>
            <p:cNvSpPr/>
            <p:nvPr userDrawn="1"/>
          </p:nvSpPr>
          <p:spPr>
            <a:xfrm>
              <a:off x="298449" y="6516187"/>
              <a:ext cx="133985" cy="20833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Tree>
    <p:extLst>
      <p:ext uri="{BB962C8B-B14F-4D97-AF65-F5344CB8AC3E}">
        <p14:creationId xmlns:p14="http://schemas.microsoft.com/office/powerpoint/2010/main" val="283830344"/>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25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fltVal val="0"/>
                                          </p:val>
                                        </p:tav>
                                        <p:tav tm="100000">
                                          <p:val>
                                            <p:strVal val="#ppt_w"/>
                                          </p:val>
                                        </p:tav>
                                      </p:tavLst>
                                    </p:anim>
                                    <p:anim calcmode="lin" valueType="num">
                                      <p:cBhvr>
                                        <p:cTn id="8" dur="1000" fill="hold"/>
                                        <p:tgtEl>
                                          <p:spTgt spid="14"/>
                                        </p:tgtEl>
                                        <p:attrNameLst>
                                          <p:attrName>ppt_h</p:attrName>
                                        </p:attrNameLst>
                                      </p:cBhvr>
                                      <p:tavLst>
                                        <p:tav tm="0">
                                          <p:val>
                                            <p:fltVal val="0"/>
                                          </p:val>
                                        </p:tav>
                                        <p:tav tm="100000">
                                          <p:val>
                                            <p:strVal val="#ppt_h"/>
                                          </p:val>
                                        </p:tav>
                                      </p:tavLst>
                                    </p:anim>
                                    <p:anim calcmode="lin" valueType="num">
                                      <p:cBhvr>
                                        <p:cTn id="9" dur="1000" fill="hold"/>
                                        <p:tgtEl>
                                          <p:spTgt spid="14"/>
                                        </p:tgtEl>
                                        <p:attrNameLst>
                                          <p:attrName>style.rotation</p:attrName>
                                        </p:attrNameLst>
                                      </p:cBhvr>
                                      <p:tavLst>
                                        <p:tav tm="0">
                                          <p:val>
                                            <p:fltVal val="360"/>
                                          </p:val>
                                        </p:tav>
                                        <p:tav tm="100000">
                                          <p:val>
                                            <p:fltVal val="0"/>
                                          </p:val>
                                        </p:tav>
                                      </p:tavLst>
                                    </p:anim>
                                    <p:animEffect transition="in" filter="fade">
                                      <p:cBhvr>
                                        <p:cTn id="10" dur="1000"/>
                                        <p:tgtEl>
                                          <p:spTgt spid="14"/>
                                        </p:tgtEl>
                                      </p:cBhvr>
                                    </p:animEffect>
                                  </p:childTnLst>
                                </p:cTn>
                              </p:par>
                              <p:par>
                                <p:cTn id="11" presetID="42" presetClass="path" presetSubtype="0" accel="5000" decel="95000" fill="hold" grpId="1" nodeType="withEffect">
                                  <p:stCondLst>
                                    <p:cond delay="250"/>
                                  </p:stCondLst>
                                  <p:childTnLst>
                                    <p:animMotion origin="layout" path="M 0 0 L 0 0.08657 " pathEditMode="relative" rAng="0" ptsTypes="AA">
                                      <p:cBhvr>
                                        <p:cTn id="12" dur="1000" spd="-100000" fill="hold"/>
                                        <p:tgtEl>
                                          <p:spTgt spid="14"/>
                                        </p:tgtEl>
                                        <p:attrNameLst>
                                          <p:attrName>ppt_x</p:attrName>
                                          <p:attrName>ppt_y</p:attrName>
                                        </p:attrNameLst>
                                      </p:cBhvr>
                                      <p:rCtr x="0" y="4329"/>
                                    </p:animMotion>
                                  </p:childTnLst>
                                </p:cTn>
                              </p:par>
                              <p:par>
                                <p:cTn id="13" presetID="49" presetClass="entr" presetSubtype="0" decel="100000" fill="hold" grpId="0" nodeType="withEffect">
                                  <p:stCondLst>
                                    <p:cond delay="500"/>
                                  </p:stCondLst>
                                  <p:childTnLst>
                                    <p:set>
                                      <p:cBhvr>
                                        <p:cTn id="14" dur="1" fill="hold">
                                          <p:stCondLst>
                                            <p:cond delay="0"/>
                                          </p:stCondLst>
                                        </p:cTn>
                                        <p:tgtEl>
                                          <p:spTgt spid="13"/>
                                        </p:tgtEl>
                                        <p:attrNameLst>
                                          <p:attrName>style.visibility</p:attrName>
                                        </p:attrNameLst>
                                      </p:cBhvr>
                                      <p:to>
                                        <p:strVal val="visible"/>
                                      </p:to>
                                    </p:set>
                                    <p:anim calcmode="lin" valueType="num">
                                      <p:cBhvr>
                                        <p:cTn id="15" dur="1000" fill="hold"/>
                                        <p:tgtEl>
                                          <p:spTgt spid="13"/>
                                        </p:tgtEl>
                                        <p:attrNameLst>
                                          <p:attrName>ppt_w</p:attrName>
                                        </p:attrNameLst>
                                      </p:cBhvr>
                                      <p:tavLst>
                                        <p:tav tm="0">
                                          <p:val>
                                            <p:fltVal val="0"/>
                                          </p:val>
                                        </p:tav>
                                        <p:tav tm="100000">
                                          <p:val>
                                            <p:strVal val="#ppt_w"/>
                                          </p:val>
                                        </p:tav>
                                      </p:tavLst>
                                    </p:anim>
                                    <p:anim calcmode="lin" valueType="num">
                                      <p:cBhvr>
                                        <p:cTn id="16" dur="1000" fill="hold"/>
                                        <p:tgtEl>
                                          <p:spTgt spid="13"/>
                                        </p:tgtEl>
                                        <p:attrNameLst>
                                          <p:attrName>ppt_h</p:attrName>
                                        </p:attrNameLst>
                                      </p:cBhvr>
                                      <p:tavLst>
                                        <p:tav tm="0">
                                          <p:val>
                                            <p:fltVal val="0"/>
                                          </p:val>
                                        </p:tav>
                                        <p:tav tm="100000">
                                          <p:val>
                                            <p:strVal val="#ppt_h"/>
                                          </p:val>
                                        </p:tav>
                                      </p:tavLst>
                                    </p:anim>
                                    <p:anim calcmode="lin" valueType="num">
                                      <p:cBhvr>
                                        <p:cTn id="17" dur="1000" fill="hold"/>
                                        <p:tgtEl>
                                          <p:spTgt spid="13"/>
                                        </p:tgtEl>
                                        <p:attrNameLst>
                                          <p:attrName>style.rotation</p:attrName>
                                        </p:attrNameLst>
                                      </p:cBhvr>
                                      <p:tavLst>
                                        <p:tav tm="0">
                                          <p:val>
                                            <p:fltVal val="360"/>
                                          </p:val>
                                        </p:tav>
                                        <p:tav tm="100000">
                                          <p:val>
                                            <p:fltVal val="0"/>
                                          </p:val>
                                        </p:tav>
                                      </p:tavLst>
                                    </p:anim>
                                    <p:animEffect transition="in" filter="fade">
                                      <p:cBhvr>
                                        <p:cTn id="18" dur="1000"/>
                                        <p:tgtEl>
                                          <p:spTgt spid="13"/>
                                        </p:tgtEl>
                                      </p:cBhvr>
                                    </p:animEffect>
                                  </p:childTnLst>
                                </p:cTn>
                              </p:par>
                              <p:par>
                                <p:cTn id="19" presetID="42" presetClass="path" presetSubtype="0" accel="5000" decel="95000" fill="hold" grpId="1" nodeType="withEffect">
                                  <p:stCondLst>
                                    <p:cond delay="500"/>
                                  </p:stCondLst>
                                  <p:childTnLst>
                                    <p:animMotion origin="layout" path="M 0 0 L 0 0.08657 " pathEditMode="relative" rAng="0" ptsTypes="AA">
                                      <p:cBhvr>
                                        <p:cTn id="20" dur="1000" spd="-100000" fill="hold"/>
                                        <p:tgtEl>
                                          <p:spTgt spid="13"/>
                                        </p:tgtEl>
                                        <p:attrNameLst>
                                          <p:attrName>ppt_x</p:attrName>
                                          <p:attrName>ppt_y</p:attrName>
                                        </p:attrNameLst>
                                      </p:cBhvr>
                                      <p:rCtr x="0" y="4329"/>
                                    </p:animMotion>
                                  </p:childTnLst>
                                </p:cTn>
                              </p:par>
                              <p:par>
                                <p:cTn id="21" presetID="49" presetClass="entr" presetSubtype="0" decel="100000" fill="hold" grpId="0" nodeType="withEffect">
                                  <p:stCondLst>
                                    <p:cond delay="750"/>
                                  </p:stCondLst>
                                  <p:childTnLst>
                                    <p:set>
                                      <p:cBhvr>
                                        <p:cTn id="22" dur="1" fill="hold">
                                          <p:stCondLst>
                                            <p:cond delay="0"/>
                                          </p:stCondLst>
                                        </p:cTn>
                                        <p:tgtEl>
                                          <p:spTgt spid="12"/>
                                        </p:tgtEl>
                                        <p:attrNameLst>
                                          <p:attrName>style.visibility</p:attrName>
                                        </p:attrNameLst>
                                      </p:cBhvr>
                                      <p:to>
                                        <p:strVal val="visible"/>
                                      </p:to>
                                    </p:set>
                                    <p:anim calcmode="lin" valueType="num">
                                      <p:cBhvr>
                                        <p:cTn id="23" dur="1000" fill="hold"/>
                                        <p:tgtEl>
                                          <p:spTgt spid="12"/>
                                        </p:tgtEl>
                                        <p:attrNameLst>
                                          <p:attrName>ppt_w</p:attrName>
                                        </p:attrNameLst>
                                      </p:cBhvr>
                                      <p:tavLst>
                                        <p:tav tm="0">
                                          <p:val>
                                            <p:fltVal val="0"/>
                                          </p:val>
                                        </p:tav>
                                        <p:tav tm="100000">
                                          <p:val>
                                            <p:strVal val="#ppt_w"/>
                                          </p:val>
                                        </p:tav>
                                      </p:tavLst>
                                    </p:anim>
                                    <p:anim calcmode="lin" valueType="num">
                                      <p:cBhvr>
                                        <p:cTn id="24" dur="1000" fill="hold"/>
                                        <p:tgtEl>
                                          <p:spTgt spid="12"/>
                                        </p:tgtEl>
                                        <p:attrNameLst>
                                          <p:attrName>ppt_h</p:attrName>
                                        </p:attrNameLst>
                                      </p:cBhvr>
                                      <p:tavLst>
                                        <p:tav tm="0">
                                          <p:val>
                                            <p:fltVal val="0"/>
                                          </p:val>
                                        </p:tav>
                                        <p:tav tm="100000">
                                          <p:val>
                                            <p:strVal val="#ppt_h"/>
                                          </p:val>
                                        </p:tav>
                                      </p:tavLst>
                                    </p:anim>
                                    <p:anim calcmode="lin" valueType="num">
                                      <p:cBhvr>
                                        <p:cTn id="25" dur="1000" fill="hold"/>
                                        <p:tgtEl>
                                          <p:spTgt spid="12"/>
                                        </p:tgtEl>
                                        <p:attrNameLst>
                                          <p:attrName>style.rotation</p:attrName>
                                        </p:attrNameLst>
                                      </p:cBhvr>
                                      <p:tavLst>
                                        <p:tav tm="0">
                                          <p:val>
                                            <p:fltVal val="360"/>
                                          </p:val>
                                        </p:tav>
                                        <p:tav tm="100000">
                                          <p:val>
                                            <p:fltVal val="0"/>
                                          </p:val>
                                        </p:tav>
                                      </p:tavLst>
                                    </p:anim>
                                    <p:animEffect transition="in" filter="fade">
                                      <p:cBhvr>
                                        <p:cTn id="26" dur="1000"/>
                                        <p:tgtEl>
                                          <p:spTgt spid="12"/>
                                        </p:tgtEl>
                                      </p:cBhvr>
                                    </p:animEffect>
                                  </p:childTnLst>
                                </p:cTn>
                              </p:par>
                              <p:par>
                                <p:cTn id="27" presetID="42" presetClass="path" presetSubtype="0" accel="5000" decel="95000" fill="hold" grpId="1" nodeType="withEffect">
                                  <p:stCondLst>
                                    <p:cond delay="750"/>
                                  </p:stCondLst>
                                  <p:childTnLst>
                                    <p:animMotion origin="layout" path="M 0 0 L 0 0.08657 " pathEditMode="relative" rAng="0" ptsTypes="AA">
                                      <p:cBhvr>
                                        <p:cTn id="28" dur="1000" spd="-100000" fill="hold"/>
                                        <p:tgtEl>
                                          <p:spTgt spid="12"/>
                                        </p:tgtEl>
                                        <p:attrNameLst>
                                          <p:attrName>ppt_x</p:attrName>
                                          <p:attrName>ppt_y</p:attrName>
                                        </p:attrNameLst>
                                      </p:cBhvr>
                                      <p:rCtr x="0" y="432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P spid="14" grpId="0" animBg="1"/>
      <p:bldP spid="14" grpId="1"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6_Title Slide">
    <p:bg>
      <p:bgPr>
        <a:gradFill>
          <a:gsLst>
            <a:gs pos="0">
              <a:schemeClr val="tx2">
                <a:lumMod val="20000"/>
                <a:lumOff val="80000"/>
              </a:schemeClr>
            </a:gs>
            <a:gs pos="61000">
              <a:schemeClr val="bg1"/>
            </a:gs>
            <a:gs pos="100000">
              <a:schemeClr val="tx2">
                <a:lumMod val="20000"/>
                <a:lumOff val="80000"/>
              </a:schemeClr>
            </a:gs>
          </a:gsLst>
          <a:lin ang="5400000" scaled="1"/>
        </a:gra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8B2EE96-6252-6B28-7EAF-9D007CD75381}"/>
              </a:ext>
            </a:extLst>
          </p:cNvPr>
          <p:cNvSpPr/>
          <p:nvPr userDrawn="1"/>
        </p:nvSpPr>
        <p:spPr>
          <a:xfrm>
            <a:off x="462736" y="1860883"/>
            <a:ext cx="11317329" cy="5412658"/>
          </a:xfrm>
          <a:custGeom>
            <a:avLst/>
            <a:gdLst>
              <a:gd name="connsiteX0" fmla="*/ 4741863 w 9483726"/>
              <a:gd name="connsiteY0" fmla="*/ 0 h 4535714"/>
              <a:gd name="connsiteX1" fmla="*/ 9483726 w 9483726"/>
              <a:gd name="connsiteY1" fmla="*/ 3734707 h 4535714"/>
              <a:gd name="connsiteX2" fmla="*/ 9387388 w 9483726"/>
              <a:gd name="connsiteY2" fmla="*/ 4487381 h 4535714"/>
              <a:gd name="connsiteX3" fmla="*/ 9373225 w 9483726"/>
              <a:gd name="connsiteY3" fmla="*/ 4535714 h 4535714"/>
              <a:gd name="connsiteX4" fmla="*/ 110501 w 9483726"/>
              <a:gd name="connsiteY4" fmla="*/ 4535714 h 4535714"/>
              <a:gd name="connsiteX5" fmla="*/ 96338 w 9483726"/>
              <a:gd name="connsiteY5" fmla="*/ 4487381 h 4535714"/>
              <a:gd name="connsiteX6" fmla="*/ 0 w 9483726"/>
              <a:gd name="connsiteY6" fmla="*/ 3734707 h 4535714"/>
              <a:gd name="connsiteX7" fmla="*/ 4741863 w 9483726"/>
              <a:gd name="connsiteY7" fmla="*/ 0 h 4535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3726" h="4535714">
                <a:moveTo>
                  <a:pt x="4741863" y="0"/>
                </a:moveTo>
                <a:cubicBezTo>
                  <a:pt x="7360722" y="0"/>
                  <a:pt x="9483726" y="1672085"/>
                  <a:pt x="9483726" y="3734707"/>
                </a:cubicBezTo>
                <a:cubicBezTo>
                  <a:pt x="9483726" y="3992535"/>
                  <a:pt x="9450554" y="4244261"/>
                  <a:pt x="9387388" y="4487381"/>
                </a:cubicBezTo>
                <a:lnTo>
                  <a:pt x="9373225" y="4535714"/>
                </a:lnTo>
                <a:lnTo>
                  <a:pt x="110501" y="4535714"/>
                </a:lnTo>
                <a:lnTo>
                  <a:pt x="96338" y="4487381"/>
                </a:lnTo>
                <a:cubicBezTo>
                  <a:pt x="33172" y="4244261"/>
                  <a:pt x="0" y="3992535"/>
                  <a:pt x="0" y="3734707"/>
                </a:cubicBezTo>
                <a:cubicBezTo>
                  <a:pt x="0" y="1672085"/>
                  <a:pt x="2123004" y="0"/>
                  <a:pt x="4741863" y="0"/>
                </a:cubicBezTo>
                <a:close/>
              </a:path>
            </a:pathLst>
          </a:custGeom>
          <a:solidFill>
            <a:schemeClr val="accent1"/>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sp>
        <p:nvSpPr>
          <p:cNvPr id="11" name="Rectangle 10">
            <a:extLst>
              <a:ext uri="{FF2B5EF4-FFF2-40B4-BE49-F238E27FC236}">
                <a16:creationId xmlns:a16="http://schemas.microsoft.com/office/drawing/2014/main" id="{3F961FEF-88B9-3AF8-068F-7EF9752BEC9A}"/>
              </a:ext>
            </a:extLst>
          </p:cNvPr>
          <p:cNvSpPr/>
          <p:nvPr userDrawn="1"/>
        </p:nvSpPr>
        <p:spPr>
          <a:xfrm>
            <a:off x="0" y="0"/>
            <a:ext cx="12192000" cy="6438900"/>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5" name="Straight Connector 4">
            <a:extLst>
              <a:ext uri="{FF2B5EF4-FFF2-40B4-BE49-F238E27FC236}">
                <a16:creationId xmlns:a16="http://schemas.microsoft.com/office/drawing/2014/main" id="{BFF94533-8D57-6A5C-D663-96F594B6EC3B}"/>
              </a:ext>
            </a:extLst>
          </p:cNvPr>
          <p:cNvCxnSpPr>
            <a:cxnSpLocks/>
          </p:cNvCxnSpPr>
          <p:nvPr userDrawn="1"/>
        </p:nvCxnSpPr>
        <p:spPr>
          <a:xfrm>
            <a:off x="0" y="6424105"/>
            <a:ext cx="12192000" cy="0"/>
          </a:xfrm>
          <a:prstGeom prst="line">
            <a:avLst/>
          </a:prstGeom>
          <a:ln w="254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2" name="Picture Placeholder 7">
            <a:extLst>
              <a:ext uri="{FF2B5EF4-FFF2-40B4-BE49-F238E27FC236}">
                <a16:creationId xmlns:a16="http://schemas.microsoft.com/office/drawing/2014/main" id="{7FB051CA-7E54-DAFD-2E0C-F82322A84EC6}"/>
              </a:ext>
            </a:extLst>
          </p:cNvPr>
          <p:cNvSpPr>
            <a:spLocks noGrp="1"/>
          </p:cNvSpPr>
          <p:nvPr>
            <p:ph type="pic" sz="quarter" idx="12" hasCustomPrompt="1"/>
          </p:nvPr>
        </p:nvSpPr>
        <p:spPr>
          <a:xfrm>
            <a:off x="6553201" y="4067806"/>
            <a:ext cx="5181600" cy="1763117"/>
          </a:xfrm>
          <a:custGeom>
            <a:avLst/>
            <a:gdLst>
              <a:gd name="connsiteX0" fmla="*/ 140345 w 5555529"/>
              <a:gd name="connsiteY0" fmla="*/ 0 h 1763117"/>
              <a:gd name="connsiteX1" fmla="*/ 5415185 w 5555529"/>
              <a:gd name="connsiteY1" fmla="*/ 0 h 1763117"/>
              <a:gd name="connsiteX2" fmla="*/ 5555529 w 5555529"/>
              <a:gd name="connsiteY2" fmla="*/ 140345 h 1763117"/>
              <a:gd name="connsiteX3" fmla="*/ 5555529 w 5555529"/>
              <a:gd name="connsiteY3" fmla="*/ 1622773 h 1763117"/>
              <a:gd name="connsiteX4" fmla="*/ 5415185 w 5555529"/>
              <a:gd name="connsiteY4" fmla="*/ 1763117 h 1763117"/>
              <a:gd name="connsiteX5" fmla="*/ 140345 w 5555529"/>
              <a:gd name="connsiteY5" fmla="*/ 1763117 h 1763117"/>
              <a:gd name="connsiteX6" fmla="*/ 0 w 5555529"/>
              <a:gd name="connsiteY6" fmla="*/ 1622773 h 1763117"/>
              <a:gd name="connsiteX7" fmla="*/ 0 w 5555529"/>
              <a:gd name="connsiteY7" fmla="*/ 140345 h 1763117"/>
              <a:gd name="connsiteX8" fmla="*/ 140345 w 5555529"/>
              <a:gd name="connsiteY8" fmla="*/ 0 h 176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55529" h="1763117">
                <a:moveTo>
                  <a:pt x="140345" y="0"/>
                </a:moveTo>
                <a:lnTo>
                  <a:pt x="5415185" y="0"/>
                </a:lnTo>
                <a:cubicBezTo>
                  <a:pt x="5492694" y="0"/>
                  <a:pt x="5555529" y="62835"/>
                  <a:pt x="5555529" y="140345"/>
                </a:cubicBezTo>
                <a:lnTo>
                  <a:pt x="5555529" y="1622773"/>
                </a:lnTo>
                <a:cubicBezTo>
                  <a:pt x="5555529" y="1700282"/>
                  <a:pt x="5492694" y="1763117"/>
                  <a:pt x="5415185" y="1763117"/>
                </a:cubicBezTo>
                <a:lnTo>
                  <a:pt x="140345" y="1763117"/>
                </a:lnTo>
                <a:cubicBezTo>
                  <a:pt x="62835" y="1763117"/>
                  <a:pt x="0" y="1700282"/>
                  <a:pt x="0" y="1622773"/>
                </a:cubicBezTo>
                <a:lnTo>
                  <a:pt x="0" y="140345"/>
                </a:lnTo>
                <a:cubicBezTo>
                  <a:pt x="0" y="62835"/>
                  <a:pt x="62835" y="0"/>
                  <a:pt x="140345" y="0"/>
                </a:cubicBezTo>
                <a:close/>
              </a:path>
            </a:pathLst>
          </a:custGeom>
          <a:solidFill>
            <a:srgbClr val="505880">
              <a:alpha val="10000"/>
            </a:srgbClr>
          </a:solidFill>
        </p:spPr>
        <p:txBody>
          <a:bodyPr wrap="square" anchor="ctr">
            <a:noAutofit/>
          </a:bodyPr>
          <a:lstStyle>
            <a:lvl1pPr marL="0" indent="0" algn="ctr">
              <a:buNone/>
              <a:defRPr sz="1600">
                <a:solidFill>
                  <a:srgbClr val="505880"/>
                </a:solidFill>
                <a:latin typeface="+mj-lt"/>
              </a:defRPr>
            </a:lvl1pPr>
          </a:lstStyle>
          <a:p>
            <a:r>
              <a:rPr lang="en-US" dirty="0"/>
              <a:t>Drag &amp; drop picture here</a:t>
            </a:r>
          </a:p>
        </p:txBody>
      </p:sp>
      <p:sp>
        <p:nvSpPr>
          <p:cNvPr id="13" name="Picture Placeholder 8">
            <a:extLst>
              <a:ext uri="{FF2B5EF4-FFF2-40B4-BE49-F238E27FC236}">
                <a16:creationId xmlns:a16="http://schemas.microsoft.com/office/drawing/2014/main" id="{DDCAA99F-42BD-DE28-6CE7-0A7A40135DD0}"/>
              </a:ext>
            </a:extLst>
          </p:cNvPr>
          <p:cNvSpPr>
            <a:spLocks noGrp="1"/>
          </p:cNvSpPr>
          <p:nvPr>
            <p:ph type="pic" sz="quarter" idx="13" hasCustomPrompt="1"/>
          </p:nvPr>
        </p:nvSpPr>
        <p:spPr>
          <a:xfrm>
            <a:off x="438153" y="4067806"/>
            <a:ext cx="5181600" cy="1763117"/>
          </a:xfrm>
          <a:custGeom>
            <a:avLst/>
            <a:gdLst>
              <a:gd name="connsiteX0" fmla="*/ 140345 w 5555529"/>
              <a:gd name="connsiteY0" fmla="*/ 0 h 1763117"/>
              <a:gd name="connsiteX1" fmla="*/ 5415185 w 5555529"/>
              <a:gd name="connsiteY1" fmla="*/ 0 h 1763117"/>
              <a:gd name="connsiteX2" fmla="*/ 5555529 w 5555529"/>
              <a:gd name="connsiteY2" fmla="*/ 140345 h 1763117"/>
              <a:gd name="connsiteX3" fmla="*/ 5555529 w 5555529"/>
              <a:gd name="connsiteY3" fmla="*/ 1622773 h 1763117"/>
              <a:gd name="connsiteX4" fmla="*/ 5415185 w 5555529"/>
              <a:gd name="connsiteY4" fmla="*/ 1763117 h 1763117"/>
              <a:gd name="connsiteX5" fmla="*/ 140345 w 5555529"/>
              <a:gd name="connsiteY5" fmla="*/ 1763117 h 1763117"/>
              <a:gd name="connsiteX6" fmla="*/ 0 w 5555529"/>
              <a:gd name="connsiteY6" fmla="*/ 1622773 h 1763117"/>
              <a:gd name="connsiteX7" fmla="*/ 0 w 5555529"/>
              <a:gd name="connsiteY7" fmla="*/ 140345 h 1763117"/>
              <a:gd name="connsiteX8" fmla="*/ 140345 w 5555529"/>
              <a:gd name="connsiteY8" fmla="*/ 0 h 176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55529" h="1763117">
                <a:moveTo>
                  <a:pt x="140345" y="0"/>
                </a:moveTo>
                <a:lnTo>
                  <a:pt x="5415185" y="0"/>
                </a:lnTo>
                <a:cubicBezTo>
                  <a:pt x="5492694" y="0"/>
                  <a:pt x="5555529" y="62835"/>
                  <a:pt x="5555529" y="140345"/>
                </a:cubicBezTo>
                <a:lnTo>
                  <a:pt x="5555529" y="1622773"/>
                </a:lnTo>
                <a:cubicBezTo>
                  <a:pt x="5555529" y="1700282"/>
                  <a:pt x="5492694" y="1763117"/>
                  <a:pt x="5415185" y="1763117"/>
                </a:cubicBezTo>
                <a:lnTo>
                  <a:pt x="140345" y="1763117"/>
                </a:lnTo>
                <a:cubicBezTo>
                  <a:pt x="62835" y="1763117"/>
                  <a:pt x="0" y="1700282"/>
                  <a:pt x="0" y="1622773"/>
                </a:cubicBezTo>
                <a:lnTo>
                  <a:pt x="0" y="140345"/>
                </a:lnTo>
                <a:cubicBezTo>
                  <a:pt x="0" y="62835"/>
                  <a:pt x="62835" y="0"/>
                  <a:pt x="140345" y="0"/>
                </a:cubicBezTo>
                <a:close/>
              </a:path>
            </a:pathLst>
          </a:custGeom>
          <a:solidFill>
            <a:srgbClr val="505880">
              <a:alpha val="10000"/>
            </a:srgbClr>
          </a:solidFill>
        </p:spPr>
        <p:txBody>
          <a:bodyPr wrap="square" anchor="ctr">
            <a:noAutofit/>
          </a:bodyPr>
          <a:lstStyle>
            <a:lvl1pPr marL="0" indent="0" algn="ctr">
              <a:buNone/>
              <a:defRPr sz="1600">
                <a:solidFill>
                  <a:srgbClr val="505880"/>
                </a:solidFill>
                <a:latin typeface="+mj-lt"/>
              </a:defRPr>
            </a:lvl1pPr>
          </a:lstStyle>
          <a:p>
            <a:r>
              <a:rPr lang="en-US" dirty="0"/>
              <a:t>Drag &amp; drop picture here</a:t>
            </a:r>
          </a:p>
        </p:txBody>
      </p:sp>
      <p:sp>
        <p:nvSpPr>
          <p:cNvPr id="14" name="TextBox 13">
            <a:extLst>
              <a:ext uri="{FF2B5EF4-FFF2-40B4-BE49-F238E27FC236}">
                <a16:creationId xmlns:a16="http://schemas.microsoft.com/office/drawing/2014/main" id="{A8F9E25D-B6F9-2E2C-1CEF-FD45233E36AA}"/>
              </a:ext>
            </a:extLst>
          </p:cNvPr>
          <p:cNvSpPr txBox="1"/>
          <p:nvPr userDrawn="1"/>
        </p:nvSpPr>
        <p:spPr>
          <a:xfrm rot="10800000" flipV="1">
            <a:off x="11377006" y="6480240"/>
            <a:ext cx="562118" cy="307777"/>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r"/>
            <a:fld id="{260E2A6B-A809-4840-BF14-8648BC0BDF87}" type="slidenum">
              <a:rPr lang="id-ID" sz="1400" smtClean="0">
                <a:solidFill>
                  <a:schemeClr val="tx1">
                    <a:lumMod val="50000"/>
                    <a:lumOff val="50000"/>
                    <a:alpha val="60000"/>
                  </a:schemeClr>
                </a:solidFill>
                <a:latin typeface="+mj-lt"/>
              </a:rPr>
              <a:pPr algn="r"/>
              <a:t>‹#›</a:t>
            </a:fld>
            <a:endParaRPr lang="id-ID" sz="1400" dirty="0">
              <a:solidFill>
                <a:schemeClr val="tx1">
                  <a:lumMod val="50000"/>
                  <a:lumOff val="50000"/>
                  <a:alpha val="60000"/>
                </a:schemeClr>
              </a:solidFill>
              <a:latin typeface="+mj-lt"/>
            </a:endParaRPr>
          </a:p>
        </p:txBody>
      </p:sp>
      <p:grpSp>
        <p:nvGrpSpPr>
          <p:cNvPr id="15" name="Group 14">
            <a:extLst>
              <a:ext uri="{FF2B5EF4-FFF2-40B4-BE49-F238E27FC236}">
                <a16:creationId xmlns:a16="http://schemas.microsoft.com/office/drawing/2014/main" id="{4E83DAFB-B26F-A7FE-E137-291DDF45FBF0}"/>
              </a:ext>
            </a:extLst>
          </p:cNvPr>
          <p:cNvGrpSpPr/>
          <p:nvPr userDrawn="1"/>
        </p:nvGrpSpPr>
        <p:grpSpPr>
          <a:xfrm>
            <a:off x="298449" y="6501818"/>
            <a:ext cx="1101725" cy="264621"/>
            <a:chOff x="298449" y="6516187"/>
            <a:chExt cx="1101725" cy="264621"/>
          </a:xfrm>
        </p:grpSpPr>
        <p:sp>
          <p:nvSpPr>
            <p:cNvPr id="16" name="TextBox 15">
              <a:extLst>
                <a:ext uri="{FF2B5EF4-FFF2-40B4-BE49-F238E27FC236}">
                  <a16:creationId xmlns:a16="http://schemas.microsoft.com/office/drawing/2014/main" id="{707FE856-7C52-1EFC-607F-7CEF5CEF5A29}"/>
                </a:ext>
              </a:extLst>
            </p:cNvPr>
            <p:cNvSpPr txBox="1"/>
            <p:nvPr userDrawn="1"/>
          </p:nvSpPr>
          <p:spPr>
            <a:xfrm rot="10800000" flipV="1">
              <a:off x="386561" y="6519198"/>
              <a:ext cx="1013613" cy="261610"/>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l"/>
              <a:r>
                <a:rPr lang="en-US" sz="1050" spc="0" dirty="0">
                  <a:solidFill>
                    <a:schemeClr val="tx1">
                      <a:lumMod val="75000"/>
                      <a:lumOff val="25000"/>
                    </a:schemeClr>
                  </a:solidFill>
                  <a:latin typeface="+mn-lt"/>
                </a:rPr>
                <a:t>NFTVERS</a:t>
              </a:r>
              <a:endParaRPr lang="id-ID" sz="1050" spc="0" dirty="0">
                <a:solidFill>
                  <a:schemeClr val="tx1">
                    <a:lumMod val="75000"/>
                    <a:lumOff val="25000"/>
                  </a:schemeClr>
                </a:solidFill>
                <a:latin typeface="+mn-lt"/>
              </a:endParaRPr>
            </a:p>
          </p:txBody>
        </p:sp>
        <p:sp>
          <p:nvSpPr>
            <p:cNvPr id="17" name="Rectangle 16">
              <a:extLst>
                <a:ext uri="{FF2B5EF4-FFF2-40B4-BE49-F238E27FC236}">
                  <a16:creationId xmlns:a16="http://schemas.microsoft.com/office/drawing/2014/main" id="{921A3E68-1F69-5D95-EE8D-021C6FB74AF4}"/>
                </a:ext>
              </a:extLst>
            </p:cNvPr>
            <p:cNvSpPr/>
            <p:nvPr userDrawn="1"/>
          </p:nvSpPr>
          <p:spPr>
            <a:xfrm>
              <a:off x="298449" y="6516187"/>
              <a:ext cx="133985" cy="20833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Tree>
    <p:extLst>
      <p:ext uri="{BB962C8B-B14F-4D97-AF65-F5344CB8AC3E}">
        <p14:creationId xmlns:p14="http://schemas.microsoft.com/office/powerpoint/2010/main" val="2078236116"/>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75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childTnLst>
                                </p:cTn>
                              </p:par>
                              <p:par>
                                <p:cTn id="8" presetID="42" presetClass="path" presetSubtype="0" accel="5000" decel="95000" fill="hold" grpId="1" nodeType="withEffect">
                                  <p:stCondLst>
                                    <p:cond delay="750"/>
                                  </p:stCondLst>
                                  <p:childTnLst>
                                    <p:animMotion origin="layout" path="M 2.5E-6 3.7037E-6 L 2.5E-6 0.08657 " pathEditMode="relative" rAng="0" ptsTypes="AA">
                                      <p:cBhvr>
                                        <p:cTn id="9" dur="1000" spd="-100000" fill="hold"/>
                                        <p:tgtEl>
                                          <p:spTgt spid="13"/>
                                        </p:tgtEl>
                                        <p:attrNameLst>
                                          <p:attrName>ppt_x</p:attrName>
                                          <p:attrName>ppt_y</p:attrName>
                                        </p:attrNameLst>
                                      </p:cBhvr>
                                      <p:rCtr x="0" y="4329"/>
                                    </p:animMotion>
                                  </p:childTnLst>
                                </p:cTn>
                              </p:par>
                              <p:par>
                                <p:cTn id="10" presetID="10" presetClass="entr" presetSubtype="0" fill="hold" grpId="0" nodeType="withEffect">
                                  <p:stCondLst>
                                    <p:cond delay="100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childTnLst>
                                </p:cTn>
                              </p:par>
                              <p:par>
                                <p:cTn id="13" presetID="42" presetClass="path" presetSubtype="0" accel="5000" decel="95000" fill="hold" grpId="1" nodeType="withEffect">
                                  <p:stCondLst>
                                    <p:cond delay="1000"/>
                                  </p:stCondLst>
                                  <p:childTnLst>
                                    <p:animMotion origin="layout" path="M 1.11022E-16 3.7037E-6 L 1.11022E-16 0.08657 " pathEditMode="relative" rAng="0" ptsTypes="AA">
                                      <p:cBhvr>
                                        <p:cTn id="14" dur="1000" spd="-100000" fill="hold"/>
                                        <p:tgtEl>
                                          <p:spTgt spid="12"/>
                                        </p:tgtEl>
                                        <p:attrNameLst>
                                          <p:attrName>ppt_x</p:attrName>
                                          <p:attrName>ppt_y</p:attrName>
                                        </p:attrNameLst>
                                      </p:cBhvr>
                                      <p:rCtr x="0" y="432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3" grpId="0" animBg="1"/>
      <p:bldP spid="13" grpId="1"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gradFill>
          <a:gsLst>
            <a:gs pos="0">
              <a:schemeClr val="tx2">
                <a:lumMod val="20000"/>
                <a:lumOff val="80000"/>
              </a:schemeClr>
            </a:gs>
            <a:gs pos="61000">
              <a:schemeClr val="bg1"/>
            </a:gs>
            <a:gs pos="100000">
              <a:schemeClr val="tx2">
                <a:lumMod val="20000"/>
                <a:lumOff val="80000"/>
              </a:schemeClr>
            </a:gs>
          </a:gsLst>
          <a:lin ang="5400000" scaled="1"/>
        </a:gra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8B2EE96-6252-6B28-7EAF-9D007CD75381}"/>
              </a:ext>
            </a:extLst>
          </p:cNvPr>
          <p:cNvSpPr/>
          <p:nvPr userDrawn="1"/>
        </p:nvSpPr>
        <p:spPr>
          <a:xfrm>
            <a:off x="462736" y="1860883"/>
            <a:ext cx="11317329" cy="5412658"/>
          </a:xfrm>
          <a:custGeom>
            <a:avLst/>
            <a:gdLst>
              <a:gd name="connsiteX0" fmla="*/ 4741863 w 9483726"/>
              <a:gd name="connsiteY0" fmla="*/ 0 h 4535714"/>
              <a:gd name="connsiteX1" fmla="*/ 9483726 w 9483726"/>
              <a:gd name="connsiteY1" fmla="*/ 3734707 h 4535714"/>
              <a:gd name="connsiteX2" fmla="*/ 9387388 w 9483726"/>
              <a:gd name="connsiteY2" fmla="*/ 4487381 h 4535714"/>
              <a:gd name="connsiteX3" fmla="*/ 9373225 w 9483726"/>
              <a:gd name="connsiteY3" fmla="*/ 4535714 h 4535714"/>
              <a:gd name="connsiteX4" fmla="*/ 110501 w 9483726"/>
              <a:gd name="connsiteY4" fmla="*/ 4535714 h 4535714"/>
              <a:gd name="connsiteX5" fmla="*/ 96338 w 9483726"/>
              <a:gd name="connsiteY5" fmla="*/ 4487381 h 4535714"/>
              <a:gd name="connsiteX6" fmla="*/ 0 w 9483726"/>
              <a:gd name="connsiteY6" fmla="*/ 3734707 h 4535714"/>
              <a:gd name="connsiteX7" fmla="*/ 4741863 w 9483726"/>
              <a:gd name="connsiteY7" fmla="*/ 0 h 4535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3726" h="4535714">
                <a:moveTo>
                  <a:pt x="4741863" y="0"/>
                </a:moveTo>
                <a:cubicBezTo>
                  <a:pt x="7360722" y="0"/>
                  <a:pt x="9483726" y="1672085"/>
                  <a:pt x="9483726" y="3734707"/>
                </a:cubicBezTo>
                <a:cubicBezTo>
                  <a:pt x="9483726" y="3992535"/>
                  <a:pt x="9450554" y="4244261"/>
                  <a:pt x="9387388" y="4487381"/>
                </a:cubicBezTo>
                <a:lnTo>
                  <a:pt x="9373225" y="4535714"/>
                </a:lnTo>
                <a:lnTo>
                  <a:pt x="110501" y="4535714"/>
                </a:lnTo>
                <a:lnTo>
                  <a:pt x="96338" y="4487381"/>
                </a:lnTo>
                <a:cubicBezTo>
                  <a:pt x="33172" y="4244261"/>
                  <a:pt x="0" y="3992535"/>
                  <a:pt x="0" y="3734707"/>
                </a:cubicBezTo>
                <a:cubicBezTo>
                  <a:pt x="0" y="1672085"/>
                  <a:pt x="2123004" y="0"/>
                  <a:pt x="4741863" y="0"/>
                </a:cubicBezTo>
                <a:close/>
              </a:path>
            </a:pathLst>
          </a:custGeom>
          <a:solidFill>
            <a:schemeClr val="accent1"/>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sp>
        <p:nvSpPr>
          <p:cNvPr id="11" name="Rectangle 10">
            <a:extLst>
              <a:ext uri="{FF2B5EF4-FFF2-40B4-BE49-F238E27FC236}">
                <a16:creationId xmlns:a16="http://schemas.microsoft.com/office/drawing/2014/main" id="{3F961FEF-88B9-3AF8-068F-7EF9752BEC9A}"/>
              </a:ext>
            </a:extLst>
          </p:cNvPr>
          <p:cNvSpPr/>
          <p:nvPr userDrawn="1"/>
        </p:nvSpPr>
        <p:spPr>
          <a:xfrm>
            <a:off x="0" y="0"/>
            <a:ext cx="12192000" cy="6438900"/>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5" name="Straight Connector 4">
            <a:extLst>
              <a:ext uri="{FF2B5EF4-FFF2-40B4-BE49-F238E27FC236}">
                <a16:creationId xmlns:a16="http://schemas.microsoft.com/office/drawing/2014/main" id="{BFF94533-8D57-6A5C-D663-96F594B6EC3B}"/>
              </a:ext>
            </a:extLst>
          </p:cNvPr>
          <p:cNvCxnSpPr>
            <a:cxnSpLocks/>
          </p:cNvCxnSpPr>
          <p:nvPr userDrawn="1"/>
        </p:nvCxnSpPr>
        <p:spPr>
          <a:xfrm>
            <a:off x="0" y="6424105"/>
            <a:ext cx="12192000" cy="0"/>
          </a:xfrm>
          <a:prstGeom prst="line">
            <a:avLst/>
          </a:prstGeom>
          <a:ln w="254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2" name="Picture Placeholder 5">
            <a:extLst>
              <a:ext uri="{FF2B5EF4-FFF2-40B4-BE49-F238E27FC236}">
                <a16:creationId xmlns:a16="http://schemas.microsoft.com/office/drawing/2014/main" id="{18CC2E81-9E13-8EE3-CD1E-C11A27D658EA}"/>
              </a:ext>
            </a:extLst>
          </p:cNvPr>
          <p:cNvSpPr>
            <a:spLocks noGrp="1"/>
          </p:cNvSpPr>
          <p:nvPr>
            <p:ph type="pic" sz="quarter" idx="10" hasCustomPrompt="1"/>
          </p:nvPr>
        </p:nvSpPr>
        <p:spPr>
          <a:xfrm>
            <a:off x="4643458" y="838987"/>
            <a:ext cx="2905084" cy="5180028"/>
          </a:xfrm>
          <a:custGeom>
            <a:avLst/>
            <a:gdLst>
              <a:gd name="connsiteX0" fmla="*/ 282530 w 2905084"/>
              <a:gd name="connsiteY0" fmla="*/ 3174724 h 5180028"/>
              <a:gd name="connsiteX1" fmla="*/ 1339676 w 2905084"/>
              <a:gd name="connsiteY1" fmla="*/ 3778968 h 5180028"/>
              <a:gd name="connsiteX2" fmla="*/ 1452549 w 2905084"/>
              <a:gd name="connsiteY2" fmla="*/ 3809293 h 5180028"/>
              <a:gd name="connsiteX3" fmla="*/ 1565405 w 2905084"/>
              <a:gd name="connsiteY3" fmla="*/ 3778968 h 5180028"/>
              <a:gd name="connsiteX4" fmla="*/ 2622554 w 2905084"/>
              <a:gd name="connsiteY4" fmla="*/ 3174724 h 5180028"/>
              <a:gd name="connsiteX5" fmla="*/ 1452549 w 2905084"/>
              <a:gd name="connsiteY5" fmla="*/ 5180028 h 5180028"/>
              <a:gd name="connsiteX6" fmla="*/ 1452549 w 2905084"/>
              <a:gd name="connsiteY6" fmla="*/ 0 h 5180028"/>
              <a:gd name="connsiteX7" fmla="*/ 2905084 w 2905084"/>
              <a:gd name="connsiteY7" fmla="*/ 2490028 h 5180028"/>
              <a:gd name="connsiteX8" fmla="*/ 1452549 w 2905084"/>
              <a:gd name="connsiteY8" fmla="*/ 3319381 h 5180028"/>
              <a:gd name="connsiteX9" fmla="*/ 0 w 2905084"/>
              <a:gd name="connsiteY9" fmla="*/ 2490028 h 5180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5084" h="5180028">
                <a:moveTo>
                  <a:pt x="282530" y="3174724"/>
                </a:moveTo>
                <a:lnTo>
                  <a:pt x="1339676" y="3778968"/>
                </a:lnTo>
                <a:cubicBezTo>
                  <a:pt x="1374517" y="3798653"/>
                  <a:pt x="1413159" y="3809293"/>
                  <a:pt x="1452549" y="3809293"/>
                </a:cubicBezTo>
                <a:cubicBezTo>
                  <a:pt x="1491922" y="3809293"/>
                  <a:pt x="1530564" y="3799416"/>
                  <a:pt x="1565405" y="3778968"/>
                </a:cubicBezTo>
                <a:lnTo>
                  <a:pt x="2622554" y="3174724"/>
                </a:lnTo>
                <a:lnTo>
                  <a:pt x="1452549" y="5180028"/>
                </a:lnTo>
                <a:close/>
                <a:moveTo>
                  <a:pt x="1452549" y="0"/>
                </a:moveTo>
                <a:lnTo>
                  <a:pt x="2905084" y="2490028"/>
                </a:lnTo>
                <a:lnTo>
                  <a:pt x="1452549" y="3319381"/>
                </a:lnTo>
                <a:lnTo>
                  <a:pt x="0" y="2490028"/>
                </a:lnTo>
                <a:close/>
              </a:path>
            </a:pathLst>
          </a:custGeom>
          <a:solidFill>
            <a:schemeClr val="bg1">
              <a:lumMod val="75000"/>
              <a:alpha val="10000"/>
            </a:schemeClr>
          </a:solidFill>
          <a:ln>
            <a:noFill/>
          </a:ln>
        </p:spPr>
        <p:txBody>
          <a:bodyPr wrap="square">
            <a:noAutofit/>
          </a:bodyPr>
          <a:lstStyle>
            <a:lvl1pPr marL="0" indent="0">
              <a:buNone/>
              <a:defRPr sz="1200">
                <a:solidFill>
                  <a:schemeClr val="tx1">
                    <a:lumMod val="65000"/>
                    <a:lumOff val="35000"/>
                  </a:schemeClr>
                </a:solidFill>
                <a:latin typeface="+mj-lt"/>
              </a:defRPr>
            </a:lvl1pPr>
          </a:lstStyle>
          <a:p>
            <a:r>
              <a:rPr lang="en-US" dirty="0"/>
              <a:t>Drag &amp; drop image here</a:t>
            </a:r>
          </a:p>
        </p:txBody>
      </p:sp>
      <p:sp>
        <p:nvSpPr>
          <p:cNvPr id="13" name="TextBox 12">
            <a:extLst>
              <a:ext uri="{FF2B5EF4-FFF2-40B4-BE49-F238E27FC236}">
                <a16:creationId xmlns:a16="http://schemas.microsoft.com/office/drawing/2014/main" id="{E87F7E5C-BFA1-5218-1445-49E511B70848}"/>
              </a:ext>
            </a:extLst>
          </p:cNvPr>
          <p:cNvSpPr txBox="1"/>
          <p:nvPr userDrawn="1"/>
        </p:nvSpPr>
        <p:spPr>
          <a:xfrm rot="10800000" flipV="1">
            <a:off x="11377006" y="6480240"/>
            <a:ext cx="562118" cy="307777"/>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r"/>
            <a:fld id="{260E2A6B-A809-4840-BF14-8648BC0BDF87}" type="slidenum">
              <a:rPr lang="id-ID" sz="1400" smtClean="0">
                <a:solidFill>
                  <a:schemeClr val="tx1">
                    <a:lumMod val="50000"/>
                    <a:lumOff val="50000"/>
                    <a:alpha val="60000"/>
                  </a:schemeClr>
                </a:solidFill>
                <a:latin typeface="+mj-lt"/>
              </a:rPr>
              <a:pPr algn="r"/>
              <a:t>‹#›</a:t>
            </a:fld>
            <a:endParaRPr lang="id-ID" sz="1400" dirty="0">
              <a:solidFill>
                <a:schemeClr val="tx1">
                  <a:lumMod val="50000"/>
                  <a:lumOff val="50000"/>
                  <a:alpha val="60000"/>
                </a:schemeClr>
              </a:solidFill>
              <a:latin typeface="+mj-lt"/>
            </a:endParaRPr>
          </a:p>
        </p:txBody>
      </p:sp>
      <p:grpSp>
        <p:nvGrpSpPr>
          <p:cNvPr id="14" name="Group 13">
            <a:extLst>
              <a:ext uri="{FF2B5EF4-FFF2-40B4-BE49-F238E27FC236}">
                <a16:creationId xmlns:a16="http://schemas.microsoft.com/office/drawing/2014/main" id="{70E361CC-030D-7E7E-7715-1FC8CAA3933E}"/>
              </a:ext>
            </a:extLst>
          </p:cNvPr>
          <p:cNvGrpSpPr/>
          <p:nvPr userDrawn="1"/>
        </p:nvGrpSpPr>
        <p:grpSpPr>
          <a:xfrm>
            <a:off x="298449" y="6501818"/>
            <a:ext cx="1101725" cy="264621"/>
            <a:chOff x="298449" y="6516187"/>
            <a:chExt cx="1101725" cy="264621"/>
          </a:xfrm>
        </p:grpSpPr>
        <p:sp>
          <p:nvSpPr>
            <p:cNvPr id="15" name="TextBox 14">
              <a:extLst>
                <a:ext uri="{FF2B5EF4-FFF2-40B4-BE49-F238E27FC236}">
                  <a16:creationId xmlns:a16="http://schemas.microsoft.com/office/drawing/2014/main" id="{D1877FFA-1AF9-2524-F842-C6AF500D62F7}"/>
                </a:ext>
              </a:extLst>
            </p:cNvPr>
            <p:cNvSpPr txBox="1"/>
            <p:nvPr userDrawn="1"/>
          </p:nvSpPr>
          <p:spPr>
            <a:xfrm rot="10800000" flipV="1">
              <a:off x="386561" y="6519198"/>
              <a:ext cx="1013613" cy="261610"/>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l"/>
              <a:r>
                <a:rPr lang="en-US" sz="1050" spc="0" dirty="0">
                  <a:solidFill>
                    <a:schemeClr val="tx1">
                      <a:lumMod val="75000"/>
                      <a:lumOff val="25000"/>
                    </a:schemeClr>
                  </a:solidFill>
                  <a:latin typeface="+mn-lt"/>
                </a:rPr>
                <a:t>NFTVERS</a:t>
              </a:r>
              <a:endParaRPr lang="id-ID" sz="1050" spc="0" dirty="0">
                <a:solidFill>
                  <a:schemeClr val="tx1">
                    <a:lumMod val="75000"/>
                    <a:lumOff val="25000"/>
                  </a:schemeClr>
                </a:solidFill>
                <a:latin typeface="+mn-lt"/>
              </a:endParaRPr>
            </a:p>
          </p:txBody>
        </p:sp>
        <p:sp>
          <p:nvSpPr>
            <p:cNvPr id="16" name="Rectangle 15">
              <a:extLst>
                <a:ext uri="{FF2B5EF4-FFF2-40B4-BE49-F238E27FC236}">
                  <a16:creationId xmlns:a16="http://schemas.microsoft.com/office/drawing/2014/main" id="{ED159F13-9FB1-EB52-48A4-B8C343D58240}"/>
                </a:ext>
              </a:extLst>
            </p:cNvPr>
            <p:cNvSpPr/>
            <p:nvPr userDrawn="1"/>
          </p:nvSpPr>
          <p:spPr>
            <a:xfrm>
              <a:off x="298449" y="6516187"/>
              <a:ext cx="133985" cy="20833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Tree>
    <p:extLst>
      <p:ext uri="{BB962C8B-B14F-4D97-AF65-F5344CB8AC3E}">
        <p14:creationId xmlns:p14="http://schemas.microsoft.com/office/powerpoint/2010/main" val="2441038573"/>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Effect transition="in" filter="wipe(up)">
                                      <p:cBhvr>
                                        <p:cTn id="7" dur="750"/>
                                        <p:tgtEl>
                                          <p:spTgt spid="12"/>
                                        </p:tgtEl>
                                      </p:cBhvr>
                                    </p:animEffect>
                                  </p:childTnLst>
                                </p:cTn>
                              </p:par>
                              <p:par>
                                <p:cTn id="8" presetID="42" presetClass="path" presetSubtype="0" accel="8000" decel="92000" fill="hold" grpId="1" nodeType="withEffect">
                                  <p:stCondLst>
                                    <p:cond delay="250"/>
                                  </p:stCondLst>
                                  <p:childTnLst>
                                    <p:animMotion origin="layout" path="M 1.875E-6 3.7037E-7 L 1.875E-6 0.09606 " pathEditMode="relative" rAng="0" ptsTypes="AA">
                                      <p:cBhvr>
                                        <p:cTn id="9" dur="750" spd="-100000" fill="hold"/>
                                        <p:tgtEl>
                                          <p:spTgt spid="12"/>
                                        </p:tgtEl>
                                        <p:attrNameLst>
                                          <p:attrName>ppt_x</p:attrName>
                                          <p:attrName>ppt_y</p:attrName>
                                        </p:attrNameLst>
                                      </p:cBhvr>
                                      <p:rCtr x="0" y="479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gradFill>
          <a:gsLst>
            <a:gs pos="0">
              <a:schemeClr val="tx2">
                <a:lumMod val="20000"/>
                <a:lumOff val="80000"/>
              </a:schemeClr>
            </a:gs>
            <a:gs pos="61000">
              <a:schemeClr val="bg1"/>
            </a:gs>
            <a:gs pos="100000">
              <a:schemeClr val="tx2">
                <a:lumMod val="20000"/>
                <a:lumOff val="80000"/>
              </a:schemeClr>
            </a:gs>
          </a:gsLst>
          <a:lin ang="5400000" scaled="1"/>
        </a:gra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18B2EE96-6252-6B28-7EAF-9D007CD75381}"/>
              </a:ext>
            </a:extLst>
          </p:cNvPr>
          <p:cNvSpPr/>
          <p:nvPr userDrawn="1"/>
        </p:nvSpPr>
        <p:spPr>
          <a:xfrm>
            <a:off x="462736" y="1860883"/>
            <a:ext cx="11317329" cy="5412658"/>
          </a:xfrm>
          <a:custGeom>
            <a:avLst/>
            <a:gdLst>
              <a:gd name="connsiteX0" fmla="*/ 4741863 w 9483726"/>
              <a:gd name="connsiteY0" fmla="*/ 0 h 4535714"/>
              <a:gd name="connsiteX1" fmla="*/ 9483726 w 9483726"/>
              <a:gd name="connsiteY1" fmla="*/ 3734707 h 4535714"/>
              <a:gd name="connsiteX2" fmla="*/ 9387388 w 9483726"/>
              <a:gd name="connsiteY2" fmla="*/ 4487381 h 4535714"/>
              <a:gd name="connsiteX3" fmla="*/ 9373225 w 9483726"/>
              <a:gd name="connsiteY3" fmla="*/ 4535714 h 4535714"/>
              <a:gd name="connsiteX4" fmla="*/ 110501 w 9483726"/>
              <a:gd name="connsiteY4" fmla="*/ 4535714 h 4535714"/>
              <a:gd name="connsiteX5" fmla="*/ 96338 w 9483726"/>
              <a:gd name="connsiteY5" fmla="*/ 4487381 h 4535714"/>
              <a:gd name="connsiteX6" fmla="*/ 0 w 9483726"/>
              <a:gd name="connsiteY6" fmla="*/ 3734707 h 4535714"/>
              <a:gd name="connsiteX7" fmla="*/ 4741863 w 9483726"/>
              <a:gd name="connsiteY7" fmla="*/ 0 h 4535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3726" h="4535714">
                <a:moveTo>
                  <a:pt x="4741863" y="0"/>
                </a:moveTo>
                <a:cubicBezTo>
                  <a:pt x="7360722" y="0"/>
                  <a:pt x="9483726" y="1672085"/>
                  <a:pt x="9483726" y="3734707"/>
                </a:cubicBezTo>
                <a:cubicBezTo>
                  <a:pt x="9483726" y="3992535"/>
                  <a:pt x="9450554" y="4244261"/>
                  <a:pt x="9387388" y="4487381"/>
                </a:cubicBezTo>
                <a:lnTo>
                  <a:pt x="9373225" y="4535714"/>
                </a:lnTo>
                <a:lnTo>
                  <a:pt x="110501" y="4535714"/>
                </a:lnTo>
                <a:lnTo>
                  <a:pt x="96338" y="4487381"/>
                </a:lnTo>
                <a:cubicBezTo>
                  <a:pt x="33172" y="4244261"/>
                  <a:pt x="0" y="3992535"/>
                  <a:pt x="0" y="3734707"/>
                </a:cubicBezTo>
                <a:cubicBezTo>
                  <a:pt x="0" y="1672085"/>
                  <a:pt x="2123004" y="0"/>
                  <a:pt x="4741863" y="0"/>
                </a:cubicBezTo>
                <a:close/>
              </a:path>
            </a:pathLst>
          </a:custGeom>
          <a:solidFill>
            <a:schemeClr val="accent1"/>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sp>
        <p:nvSpPr>
          <p:cNvPr id="11" name="Rectangle 10">
            <a:extLst>
              <a:ext uri="{FF2B5EF4-FFF2-40B4-BE49-F238E27FC236}">
                <a16:creationId xmlns:a16="http://schemas.microsoft.com/office/drawing/2014/main" id="{3F961FEF-88B9-3AF8-068F-7EF9752BEC9A}"/>
              </a:ext>
            </a:extLst>
          </p:cNvPr>
          <p:cNvSpPr/>
          <p:nvPr userDrawn="1"/>
        </p:nvSpPr>
        <p:spPr>
          <a:xfrm>
            <a:off x="0" y="0"/>
            <a:ext cx="12192000" cy="6438900"/>
          </a:xfrm>
          <a:prstGeom prst="rect">
            <a:avLst/>
          </a:prstGeom>
          <a:solidFill>
            <a:schemeClr val="bg1">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5" name="Straight Connector 4">
            <a:extLst>
              <a:ext uri="{FF2B5EF4-FFF2-40B4-BE49-F238E27FC236}">
                <a16:creationId xmlns:a16="http://schemas.microsoft.com/office/drawing/2014/main" id="{BFF94533-8D57-6A5C-D663-96F594B6EC3B}"/>
              </a:ext>
            </a:extLst>
          </p:cNvPr>
          <p:cNvCxnSpPr>
            <a:cxnSpLocks/>
          </p:cNvCxnSpPr>
          <p:nvPr userDrawn="1"/>
        </p:nvCxnSpPr>
        <p:spPr>
          <a:xfrm>
            <a:off x="0" y="6424105"/>
            <a:ext cx="12192000" cy="0"/>
          </a:xfrm>
          <a:prstGeom prst="line">
            <a:avLst/>
          </a:prstGeom>
          <a:ln w="25400">
            <a:solidFill>
              <a:schemeClr val="tx1">
                <a:lumMod val="50000"/>
                <a:lumOff val="50000"/>
                <a:alpha val="20000"/>
              </a:schemeClr>
            </a:solidFill>
          </a:ln>
        </p:spPr>
        <p:style>
          <a:lnRef idx="1">
            <a:schemeClr val="accent1"/>
          </a:lnRef>
          <a:fillRef idx="0">
            <a:schemeClr val="accent1"/>
          </a:fillRef>
          <a:effectRef idx="0">
            <a:schemeClr val="accent1"/>
          </a:effectRef>
          <a:fontRef idx="minor">
            <a:schemeClr val="tx1"/>
          </a:fontRef>
        </p:style>
      </p:cxnSp>
      <p:sp>
        <p:nvSpPr>
          <p:cNvPr id="12" name="Picture Placeholder 5">
            <a:extLst>
              <a:ext uri="{FF2B5EF4-FFF2-40B4-BE49-F238E27FC236}">
                <a16:creationId xmlns:a16="http://schemas.microsoft.com/office/drawing/2014/main" id="{0BCD757F-45D8-CF45-22CE-D0BA0C7E5030}"/>
              </a:ext>
            </a:extLst>
          </p:cNvPr>
          <p:cNvSpPr>
            <a:spLocks noGrp="1"/>
          </p:cNvSpPr>
          <p:nvPr>
            <p:ph type="pic" sz="quarter" idx="10" hasCustomPrompt="1"/>
          </p:nvPr>
        </p:nvSpPr>
        <p:spPr>
          <a:xfrm>
            <a:off x="6096000" y="0"/>
            <a:ext cx="6096000" cy="5410200"/>
          </a:xfrm>
          <a:custGeom>
            <a:avLst/>
            <a:gdLst>
              <a:gd name="connsiteX0" fmla="*/ 0 w 4644242"/>
              <a:gd name="connsiteY0" fmla="*/ 0 h 6273800"/>
              <a:gd name="connsiteX1" fmla="*/ 4644242 w 4644242"/>
              <a:gd name="connsiteY1" fmla="*/ 0 h 6273800"/>
              <a:gd name="connsiteX2" fmla="*/ 4644242 w 4644242"/>
              <a:gd name="connsiteY2" fmla="*/ 6273800 h 6273800"/>
              <a:gd name="connsiteX3" fmla="*/ 0 w 4644242"/>
              <a:gd name="connsiteY3" fmla="*/ 6273800 h 6273800"/>
            </a:gdLst>
            <a:ahLst/>
            <a:cxnLst>
              <a:cxn ang="0">
                <a:pos x="connsiteX0" y="connsiteY0"/>
              </a:cxn>
              <a:cxn ang="0">
                <a:pos x="connsiteX1" y="connsiteY1"/>
              </a:cxn>
              <a:cxn ang="0">
                <a:pos x="connsiteX2" y="connsiteY2"/>
              </a:cxn>
              <a:cxn ang="0">
                <a:pos x="connsiteX3" y="connsiteY3"/>
              </a:cxn>
            </a:cxnLst>
            <a:rect l="l" t="t" r="r" b="b"/>
            <a:pathLst>
              <a:path w="4644242" h="6273800">
                <a:moveTo>
                  <a:pt x="0" y="0"/>
                </a:moveTo>
                <a:lnTo>
                  <a:pt x="4644242" y="0"/>
                </a:lnTo>
                <a:lnTo>
                  <a:pt x="4644242" y="6273800"/>
                </a:lnTo>
                <a:lnTo>
                  <a:pt x="0" y="6273800"/>
                </a:lnTo>
                <a:close/>
              </a:path>
            </a:pathLst>
          </a:custGeom>
          <a:solidFill>
            <a:srgbClr val="505880">
              <a:alpha val="10000"/>
            </a:srgbClr>
          </a:solidFill>
        </p:spPr>
        <p:txBody>
          <a:bodyPr wrap="square" anchor="ctr">
            <a:noAutofit/>
          </a:bodyPr>
          <a:lstStyle>
            <a:lvl1pPr marL="0" indent="0" algn="ctr">
              <a:buNone/>
              <a:defRPr sz="1600">
                <a:solidFill>
                  <a:srgbClr val="505880"/>
                </a:solidFill>
                <a:latin typeface="+mj-lt"/>
              </a:defRPr>
            </a:lvl1pPr>
          </a:lstStyle>
          <a:p>
            <a:r>
              <a:rPr lang="en-US" dirty="0"/>
              <a:t>Drag &amp; drop picture here</a:t>
            </a:r>
          </a:p>
        </p:txBody>
      </p:sp>
      <p:sp>
        <p:nvSpPr>
          <p:cNvPr id="13" name="TextBox 12">
            <a:extLst>
              <a:ext uri="{FF2B5EF4-FFF2-40B4-BE49-F238E27FC236}">
                <a16:creationId xmlns:a16="http://schemas.microsoft.com/office/drawing/2014/main" id="{F4401935-5766-3C3D-CC24-E56E901F7421}"/>
              </a:ext>
            </a:extLst>
          </p:cNvPr>
          <p:cNvSpPr txBox="1"/>
          <p:nvPr userDrawn="1"/>
        </p:nvSpPr>
        <p:spPr>
          <a:xfrm rot="10800000" flipV="1">
            <a:off x="11377006" y="6480240"/>
            <a:ext cx="562118" cy="307777"/>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r"/>
            <a:fld id="{260E2A6B-A809-4840-BF14-8648BC0BDF87}" type="slidenum">
              <a:rPr lang="id-ID" sz="1400" smtClean="0">
                <a:solidFill>
                  <a:schemeClr val="tx1">
                    <a:lumMod val="50000"/>
                    <a:lumOff val="50000"/>
                    <a:alpha val="60000"/>
                  </a:schemeClr>
                </a:solidFill>
                <a:latin typeface="+mj-lt"/>
              </a:rPr>
              <a:pPr algn="r"/>
              <a:t>‹#›</a:t>
            </a:fld>
            <a:endParaRPr lang="id-ID" sz="1400" dirty="0">
              <a:solidFill>
                <a:schemeClr val="tx1">
                  <a:lumMod val="50000"/>
                  <a:lumOff val="50000"/>
                  <a:alpha val="60000"/>
                </a:schemeClr>
              </a:solidFill>
              <a:latin typeface="+mj-lt"/>
            </a:endParaRPr>
          </a:p>
        </p:txBody>
      </p:sp>
      <p:grpSp>
        <p:nvGrpSpPr>
          <p:cNvPr id="14" name="Group 13">
            <a:extLst>
              <a:ext uri="{FF2B5EF4-FFF2-40B4-BE49-F238E27FC236}">
                <a16:creationId xmlns:a16="http://schemas.microsoft.com/office/drawing/2014/main" id="{9A06EA1B-C7DC-7AFB-8C73-95180349714C}"/>
              </a:ext>
            </a:extLst>
          </p:cNvPr>
          <p:cNvGrpSpPr/>
          <p:nvPr userDrawn="1"/>
        </p:nvGrpSpPr>
        <p:grpSpPr>
          <a:xfrm>
            <a:off x="298449" y="6501818"/>
            <a:ext cx="1101725" cy="264621"/>
            <a:chOff x="298449" y="6516187"/>
            <a:chExt cx="1101725" cy="264621"/>
          </a:xfrm>
        </p:grpSpPr>
        <p:sp>
          <p:nvSpPr>
            <p:cNvPr id="15" name="TextBox 14">
              <a:extLst>
                <a:ext uri="{FF2B5EF4-FFF2-40B4-BE49-F238E27FC236}">
                  <a16:creationId xmlns:a16="http://schemas.microsoft.com/office/drawing/2014/main" id="{A71B4525-E517-BC6D-9CAA-F986632A0638}"/>
                </a:ext>
              </a:extLst>
            </p:cNvPr>
            <p:cNvSpPr txBox="1"/>
            <p:nvPr userDrawn="1"/>
          </p:nvSpPr>
          <p:spPr>
            <a:xfrm rot="10800000" flipV="1">
              <a:off x="386561" y="6519198"/>
              <a:ext cx="1013613" cy="261610"/>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l"/>
              <a:r>
                <a:rPr lang="en-US" sz="1050" spc="0" dirty="0">
                  <a:solidFill>
                    <a:schemeClr val="tx1">
                      <a:lumMod val="75000"/>
                      <a:lumOff val="25000"/>
                    </a:schemeClr>
                  </a:solidFill>
                  <a:latin typeface="+mn-lt"/>
                </a:rPr>
                <a:t>NFTVERS</a:t>
              </a:r>
              <a:endParaRPr lang="id-ID" sz="1050" spc="0" dirty="0">
                <a:solidFill>
                  <a:schemeClr val="tx1">
                    <a:lumMod val="75000"/>
                    <a:lumOff val="25000"/>
                  </a:schemeClr>
                </a:solidFill>
                <a:latin typeface="+mn-lt"/>
              </a:endParaRPr>
            </a:p>
          </p:txBody>
        </p:sp>
        <p:sp>
          <p:nvSpPr>
            <p:cNvPr id="16" name="Rectangle 15">
              <a:extLst>
                <a:ext uri="{FF2B5EF4-FFF2-40B4-BE49-F238E27FC236}">
                  <a16:creationId xmlns:a16="http://schemas.microsoft.com/office/drawing/2014/main" id="{E09ECA4B-B2A1-2669-B921-50B5983D108D}"/>
                </a:ext>
              </a:extLst>
            </p:cNvPr>
            <p:cNvSpPr/>
            <p:nvPr userDrawn="1"/>
          </p:nvSpPr>
          <p:spPr>
            <a:xfrm>
              <a:off x="298449" y="6516187"/>
              <a:ext cx="133985" cy="208336"/>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spTree>
    <p:extLst>
      <p:ext uri="{BB962C8B-B14F-4D97-AF65-F5344CB8AC3E}">
        <p14:creationId xmlns:p14="http://schemas.microsoft.com/office/powerpoint/2010/main" val="3752042723"/>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childTnLst>
                                </p:cTn>
                              </p:par>
                              <p:par>
                                <p:cTn id="8" presetID="42" presetClass="path" presetSubtype="0" accel="5000" decel="95000" fill="hold" grpId="1" nodeType="withEffect">
                                  <p:stCondLst>
                                    <p:cond delay="250"/>
                                  </p:stCondLst>
                                  <p:childTnLst>
                                    <p:animMotion origin="layout" path="M 0 0 L 0 0.08657 " pathEditMode="relative" rAng="0" ptsTypes="AA">
                                      <p:cBhvr>
                                        <p:cTn id="9" dur="1000" spd="-100000" fill="hold"/>
                                        <p:tgtEl>
                                          <p:spTgt spid="12"/>
                                        </p:tgtEl>
                                        <p:attrNameLst>
                                          <p:attrName>ppt_x</p:attrName>
                                          <p:attrName>ppt_y</p:attrName>
                                        </p:attrNameLst>
                                      </p:cBhvr>
                                      <p:rCtr x="0" y="432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02549838"/>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Original">
    <p:spTree>
      <p:nvGrpSpPr>
        <p:cNvPr id="1" name=""/>
        <p:cNvGrpSpPr/>
        <p:nvPr/>
      </p:nvGrpSpPr>
      <p:grpSpPr>
        <a:xfrm>
          <a:off x="0" y="0"/>
          <a:ext cx="0" cy="0"/>
          <a:chOff x="0" y="0"/>
          <a:chExt cx="0" cy="0"/>
        </a:xfrm>
      </p:grpSpPr>
    </p:spTree>
    <p:extLst>
      <p:ext uri="{BB962C8B-B14F-4D97-AF65-F5344CB8AC3E}">
        <p14:creationId xmlns:p14="http://schemas.microsoft.com/office/powerpoint/2010/main" val="822945999"/>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36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76B4F1A9-3E36-4104-A052-F7640C153E57}"/>
              </a:ext>
            </a:extLst>
          </p:cNvPr>
          <p:cNvSpPr>
            <a:spLocks noGrp="1"/>
          </p:cNvSpPr>
          <p:nvPr>
            <p:ph type="pic" sz="quarter" idx="11" hasCustomPrompt="1"/>
          </p:nvPr>
        </p:nvSpPr>
        <p:spPr>
          <a:xfrm>
            <a:off x="7224208" y="0"/>
            <a:ext cx="4967792" cy="3429000"/>
          </a:xfrm>
          <a:custGeom>
            <a:avLst/>
            <a:gdLst>
              <a:gd name="connsiteX0" fmla="*/ 0 w 4967792"/>
              <a:gd name="connsiteY0" fmla="*/ 0 h 3429000"/>
              <a:gd name="connsiteX1" fmla="*/ 4967792 w 4967792"/>
              <a:gd name="connsiteY1" fmla="*/ 0 h 3429000"/>
              <a:gd name="connsiteX2" fmla="*/ 4967792 w 4967792"/>
              <a:gd name="connsiteY2" fmla="*/ 3429000 h 3429000"/>
              <a:gd name="connsiteX3" fmla="*/ 0 w 496779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967792" h="3429000">
                <a:moveTo>
                  <a:pt x="0" y="0"/>
                </a:moveTo>
                <a:lnTo>
                  <a:pt x="4967792" y="0"/>
                </a:lnTo>
                <a:lnTo>
                  <a:pt x="4967792" y="3429000"/>
                </a:lnTo>
                <a:lnTo>
                  <a:pt x="0" y="3429000"/>
                </a:lnTo>
                <a:close/>
              </a:path>
            </a:pathLst>
          </a:custGeom>
          <a:noFill/>
        </p:spPr>
        <p:txBody>
          <a:bodyPr wrap="square" anchor="ctr">
            <a:noAutofit/>
          </a:bodyPr>
          <a:lstStyle>
            <a:lvl1pPr marL="0" indent="0" algn="ctr">
              <a:buNone/>
              <a:defRPr sz="1600">
                <a:solidFill>
                  <a:srgbClr val="505880"/>
                </a:solidFill>
                <a:latin typeface="+mj-lt"/>
              </a:defRPr>
            </a:lvl1pPr>
          </a:lstStyle>
          <a:p>
            <a:r>
              <a:rPr lang="en-US" dirty="0"/>
              <a:t>Drag &amp; drop picture here</a:t>
            </a:r>
          </a:p>
        </p:txBody>
      </p:sp>
      <p:sp>
        <p:nvSpPr>
          <p:cNvPr id="9" name="Picture Placeholder 8">
            <a:extLst>
              <a:ext uri="{FF2B5EF4-FFF2-40B4-BE49-F238E27FC236}">
                <a16:creationId xmlns:a16="http://schemas.microsoft.com/office/drawing/2014/main" id="{9F1C5F71-3CA0-4BD4-A5D6-D73B3E42409B}"/>
              </a:ext>
            </a:extLst>
          </p:cNvPr>
          <p:cNvSpPr>
            <a:spLocks noGrp="1"/>
          </p:cNvSpPr>
          <p:nvPr>
            <p:ph type="pic" sz="quarter" idx="12" hasCustomPrompt="1"/>
          </p:nvPr>
        </p:nvSpPr>
        <p:spPr>
          <a:xfrm>
            <a:off x="7224208" y="3429000"/>
            <a:ext cx="4967792" cy="3429000"/>
          </a:xfrm>
          <a:custGeom>
            <a:avLst/>
            <a:gdLst>
              <a:gd name="connsiteX0" fmla="*/ 0 w 4967792"/>
              <a:gd name="connsiteY0" fmla="*/ 0 h 3429000"/>
              <a:gd name="connsiteX1" fmla="*/ 4967792 w 4967792"/>
              <a:gd name="connsiteY1" fmla="*/ 0 h 3429000"/>
              <a:gd name="connsiteX2" fmla="*/ 4967792 w 4967792"/>
              <a:gd name="connsiteY2" fmla="*/ 3429000 h 3429000"/>
              <a:gd name="connsiteX3" fmla="*/ 0 w 4967792"/>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4967792" h="3429000">
                <a:moveTo>
                  <a:pt x="0" y="0"/>
                </a:moveTo>
                <a:lnTo>
                  <a:pt x="4967792" y="0"/>
                </a:lnTo>
                <a:lnTo>
                  <a:pt x="4967792" y="3429000"/>
                </a:lnTo>
                <a:lnTo>
                  <a:pt x="0" y="3429000"/>
                </a:lnTo>
                <a:close/>
              </a:path>
            </a:pathLst>
          </a:custGeom>
          <a:noFill/>
        </p:spPr>
        <p:txBody>
          <a:bodyPr wrap="square" anchor="ctr">
            <a:noAutofit/>
          </a:bodyPr>
          <a:lstStyle>
            <a:lvl1pPr marL="0" indent="0" algn="ctr">
              <a:buNone/>
              <a:defRPr sz="1600">
                <a:solidFill>
                  <a:srgbClr val="505880"/>
                </a:solidFill>
                <a:latin typeface="+mj-lt"/>
              </a:defRPr>
            </a:lvl1pPr>
          </a:lstStyle>
          <a:p>
            <a:r>
              <a:rPr lang="en-US" dirty="0"/>
              <a:t>Drag &amp; drop picture here</a:t>
            </a:r>
          </a:p>
        </p:txBody>
      </p:sp>
    </p:spTree>
    <p:extLst>
      <p:ext uri="{BB962C8B-B14F-4D97-AF65-F5344CB8AC3E}">
        <p14:creationId xmlns:p14="http://schemas.microsoft.com/office/powerpoint/2010/main" val="2420698928"/>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par>
                                <p:cTn id="8" presetID="42" presetClass="path" presetSubtype="0" accel="5000" decel="95000" fill="hold" grpId="1" nodeType="withEffect">
                                  <p:stCondLst>
                                    <p:cond delay="250"/>
                                  </p:stCondLst>
                                  <p:childTnLst>
                                    <p:animMotion origin="layout" path="M -3.95833E-6 0 L -0.03007 0 " pathEditMode="relative" rAng="0" ptsTypes="AA">
                                      <p:cBhvr>
                                        <p:cTn id="9" dur="1000" spd="-100000" fill="hold"/>
                                        <p:tgtEl>
                                          <p:spTgt spid="8"/>
                                        </p:tgtEl>
                                        <p:attrNameLst>
                                          <p:attrName>ppt_x</p:attrName>
                                          <p:attrName>ppt_y</p:attrName>
                                        </p:attrNameLst>
                                      </p:cBhvr>
                                      <p:rCtr x="-1510" y="0"/>
                                    </p:animMotion>
                                  </p:childTnLst>
                                </p:cTn>
                              </p:par>
                              <p:par>
                                <p:cTn id="10" presetID="10" presetClass="entr" presetSubtype="0" fill="hold" grpId="0" nodeType="withEffect">
                                  <p:stCondLst>
                                    <p:cond delay="25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childTnLst>
                                </p:cTn>
                              </p:par>
                              <p:par>
                                <p:cTn id="13" presetID="42" presetClass="path" presetSubtype="0" accel="5000" decel="95000" fill="hold" grpId="1" nodeType="withEffect">
                                  <p:stCondLst>
                                    <p:cond delay="250"/>
                                  </p:stCondLst>
                                  <p:childTnLst>
                                    <p:animMotion origin="layout" path="M -3.95833E-6 1.11022E-16 L -0.03007 1.11022E-16 " pathEditMode="relative" rAng="0" ptsTypes="AA">
                                      <p:cBhvr>
                                        <p:cTn id="14" dur="1000" spd="-100000" fill="hold"/>
                                        <p:tgtEl>
                                          <p:spTgt spid="9"/>
                                        </p:tgtEl>
                                        <p:attrNameLst>
                                          <p:attrName>ppt_x</p:attrName>
                                          <p:attrName>ppt_y</p:attrName>
                                        </p:attrNameLst>
                                      </p:cBhvr>
                                      <p:rCtr x="-1510"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E0326"/>
            </a:gs>
            <a:gs pos="85000">
              <a:srgbClr val="0E0326"/>
            </a:gs>
            <a:gs pos="100000">
              <a:srgbClr val="220440"/>
            </a:gs>
          </a:gsLst>
          <a:lin ang="5400000" scaled="1"/>
        </a:gradFill>
        <a:effectLst/>
      </p:bgPr>
    </p:bg>
    <p:spTree>
      <p:nvGrpSpPr>
        <p:cNvPr id="1" name=""/>
        <p:cNvGrpSpPr/>
        <p:nvPr/>
      </p:nvGrpSpPr>
      <p:grpSpPr>
        <a:xfrm>
          <a:off x="0" y="0"/>
          <a:ext cx="0" cy="0"/>
          <a:chOff x="0" y="0"/>
          <a:chExt cx="0" cy="0"/>
        </a:xfrm>
      </p:grpSpPr>
      <p:sp>
        <p:nvSpPr>
          <p:cNvPr id="20" name="Freeform: Shape 19">
            <a:extLst>
              <a:ext uri="{FF2B5EF4-FFF2-40B4-BE49-F238E27FC236}">
                <a16:creationId xmlns:a16="http://schemas.microsoft.com/office/drawing/2014/main" id="{7810D1CC-CC1F-A9B2-285C-A7C62A74573D}"/>
              </a:ext>
            </a:extLst>
          </p:cNvPr>
          <p:cNvSpPr/>
          <p:nvPr userDrawn="1"/>
        </p:nvSpPr>
        <p:spPr>
          <a:xfrm>
            <a:off x="462736" y="1860883"/>
            <a:ext cx="11317329" cy="5412658"/>
          </a:xfrm>
          <a:custGeom>
            <a:avLst/>
            <a:gdLst>
              <a:gd name="connsiteX0" fmla="*/ 4741863 w 9483726"/>
              <a:gd name="connsiteY0" fmla="*/ 0 h 4535714"/>
              <a:gd name="connsiteX1" fmla="*/ 9483726 w 9483726"/>
              <a:gd name="connsiteY1" fmla="*/ 3734707 h 4535714"/>
              <a:gd name="connsiteX2" fmla="*/ 9387388 w 9483726"/>
              <a:gd name="connsiteY2" fmla="*/ 4487381 h 4535714"/>
              <a:gd name="connsiteX3" fmla="*/ 9373225 w 9483726"/>
              <a:gd name="connsiteY3" fmla="*/ 4535714 h 4535714"/>
              <a:gd name="connsiteX4" fmla="*/ 110501 w 9483726"/>
              <a:gd name="connsiteY4" fmla="*/ 4535714 h 4535714"/>
              <a:gd name="connsiteX5" fmla="*/ 96338 w 9483726"/>
              <a:gd name="connsiteY5" fmla="*/ 4487381 h 4535714"/>
              <a:gd name="connsiteX6" fmla="*/ 0 w 9483726"/>
              <a:gd name="connsiteY6" fmla="*/ 3734707 h 4535714"/>
              <a:gd name="connsiteX7" fmla="*/ 4741863 w 9483726"/>
              <a:gd name="connsiteY7" fmla="*/ 0 h 4535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83726" h="4535714">
                <a:moveTo>
                  <a:pt x="4741863" y="0"/>
                </a:moveTo>
                <a:cubicBezTo>
                  <a:pt x="7360722" y="0"/>
                  <a:pt x="9483726" y="1672085"/>
                  <a:pt x="9483726" y="3734707"/>
                </a:cubicBezTo>
                <a:cubicBezTo>
                  <a:pt x="9483726" y="3992535"/>
                  <a:pt x="9450554" y="4244261"/>
                  <a:pt x="9387388" y="4487381"/>
                </a:cubicBezTo>
                <a:lnTo>
                  <a:pt x="9373225" y="4535714"/>
                </a:lnTo>
                <a:lnTo>
                  <a:pt x="110501" y="4535714"/>
                </a:lnTo>
                <a:lnTo>
                  <a:pt x="96338" y="4487381"/>
                </a:lnTo>
                <a:cubicBezTo>
                  <a:pt x="33172" y="4244261"/>
                  <a:pt x="0" y="3992535"/>
                  <a:pt x="0" y="3734707"/>
                </a:cubicBezTo>
                <a:cubicBezTo>
                  <a:pt x="0" y="1672085"/>
                  <a:pt x="2123004" y="0"/>
                  <a:pt x="4741863" y="0"/>
                </a:cubicBezTo>
                <a:close/>
              </a:path>
            </a:pathLst>
          </a:custGeom>
          <a:solidFill>
            <a:schemeClr val="accent1"/>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dirty="0"/>
          </a:p>
        </p:txBody>
      </p:sp>
      <p:sp>
        <p:nvSpPr>
          <p:cNvPr id="21" name="Rectangle 20">
            <a:extLst>
              <a:ext uri="{FF2B5EF4-FFF2-40B4-BE49-F238E27FC236}">
                <a16:creationId xmlns:a16="http://schemas.microsoft.com/office/drawing/2014/main" id="{4B11F5C3-FD7B-1171-772E-0FA14E7508C6}"/>
              </a:ext>
            </a:extLst>
          </p:cNvPr>
          <p:cNvSpPr/>
          <p:nvPr userDrawn="1"/>
        </p:nvSpPr>
        <p:spPr>
          <a:xfrm>
            <a:off x="0" y="0"/>
            <a:ext cx="12192000" cy="6438900"/>
          </a:xfrm>
          <a:prstGeom prst="rect">
            <a:avLst/>
          </a:prstGeom>
          <a:solidFill>
            <a:srgbClr val="0E0326">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cxnSp>
        <p:nvCxnSpPr>
          <p:cNvPr id="15" name="Straight Connector 14">
            <a:extLst>
              <a:ext uri="{FF2B5EF4-FFF2-40B4-BE49-F238E27FC236}">
                <a16:creationId xmlns:a16="http://schemas.microsoft.com/office/drawing/2014/main" id="{903C4F8D-8FA8-707E-D5D8-9739B83C9125}"/>
              </a:ext>
            </a:extLst>
          </p:cNvPr>
          <p:cNvCxnSpPr>
            <a:cxnSpLocks/>
          </p:cNvCxnSpPr>
          <p:nvPr userDrawn="1"/>
        </p:nvCxnSpPr>
        <p:spPr>
          <a:xfrm>
            <a:off x="0" y="6424105"/>
            <a:ext cx="12192000" cy="0"/>
          </a:xfrm>
          <a:prstGeom prst="line">
            <a:avLst/>
          </a:prstGeom>
          <a:ln w="25400">
            <a:solidFill>
              <a:schemeClr val="bg1">
                <a:alpha val="20000"/>
              </a:schemeClr>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23136EB1-EC3D-F198-A31E-570E16768DE1}"/>
              </a:ext>
            </a:extLst>
          </p:cNvPr>
          <p:cNvSpPr txBox="1"/>
          <p:nvPr userDrawn="1"/>
        </p:nvSpPr>
        <p:spPr>
          <a:xfrm rot="10800000" flipV="1">
            <a:off x="11377006" y="6480240"/>
            <a:ext cx="562118" cy="307777"/>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r"/>
            <a:fld id="{260E2A6B-A809-4840-BF14-8648BC0BDF87}" type="slidenum">
              <a:rPr lang="id-ID" sz="1400" smtClean="0">
                <a:solidFill>
                  <a:schemeClr val="bg1">
                    <a:alpha val="60000"/>
                  </a:schemeClr>
                </a:solidFill>
                <a:latin typeface="+mj-lt"/>
              </a:rPr>
              <a:pPr algn="r"/>
              <a:t>‹#›</a:t>
            </a:fld>
            <a:endParaRPr lang="id-ID" sz="1400" dirty="0">
              <a:solidFill>
                <a:schemeClr val="bg1">
                  <a:alpha val="60000"/>
                </a:schemeClr>
              </a:solidFill>
              <a:latin typeface="+mj-lt"/>
            </a:endParaRPr>
          </a:p>
        </p:txBody>
      </p:sp>
      <p:grpSp>
        <p:nvGrpSpPr>
          <p:cNvPr id="25" name="Group 24">
            <a:extLst>
              <a:ext uri="{FF2B5EF4-FFF2-40B4-BE49-F238E27FC236}">
                <a16:creationId xmlns:a16="http://schemas.microsoft.com/office/drawing/2014/main" id="{5F62E64B-C2BA-20D8-B6EA-1FDE4D223C5F}"/>
              </a:ext>
            </a:extLst>
          </p:cNvPr>
          <p:cNvGrpSpPr/>
          <p:nvPr userDrawn="1"/>
        </p:nvGrpSpPr>
        <p:grpSpPr>
          <a:xfrm>
            <a:off x="298449" y="6501818"/>
            <a:ext cx="1101725" cy="260774"/>
            <a:chOff x="298449" y="6516187"/>
            <a:chExt cx="1101725" cy="260774"/>
          </a:xfrm>
        </p:grpSpPr>
        <p:sp>
          <p:nvSpPr>
            <p:cNvPr id="23" name="TextBox 22">
              <a:extLst>
                <a:ext uri="{FF2B5EF4-FFF2-40B4-BE49-F238E27FC236}">
                  <a16:creationId xmlns:a16="http://schemas.microsoft.com/office/drawing/2014/main" id="{EBA365E5-A9E0-1D4F-64C2-BB037CB10080}"/>
                </a:ext>
              </a:extLst>
            </p:cNvPr>
            <p:cNvSpPr txBox="1"/>
            <p:nvPr userDrawn="1"/>
          </p:nvSpPr>
          <p:spPr>
            <a:xfrm rot="10800000" flipV="1">
              <a:off x="386561" y="6523045"/>
              <a:ext cx="1013613" cy="253916"/>
            </a:xfrm>
            <a:prstGeom prst="rect">
              <a:avLst/>
            </a:prstGeom>
            <a:noFill/>
          </p:spPr>
          <p:txBody>
            <a:bodyPr wrap="square" rtlCol="0">
              <a:spAutoFit/>
            </a:bodyPr>
            <a:lstStyle>
              <a:defPPr>
                <a:defRPr lang="en-US"/>
              </a:defPPr>
              <a:lvl1pPr>
                <a:spcBef>
                  <a:spcPts val="1200"/>
                </a:spcBef>
                <a:defRPr sz="1050" spc="300">
                  <a:solidFill>
                    <a:srgbClr val="2C4166"/>
                  </a:solidFill>
                  <a:ea typeface="Open Sans" panose="020B0606030504020204" pitchFamily="34" charset="0"/>
                  <a:cs typeface="Open Sans" panose="020B0606030504020204" pitchFamily="34" charset="0"/>
                </a:defRPr>
              </a:lvl1pPr>
            </a:lstStyle>
            <a:p>
              <a:pPr algn="l"/>
              <a:r>
                <a:rPr lang="en-US" sz="1050" spc="0" dirty="0">
                  <a:solidFill>
                    <a:schemeClr val="bg1"/>
                  </a:solidFill>
                  <a:latin typeface="+mn-lt"/>
                </a:rPr>
                <a:t>NFTVERS</a:t>
              </a:r>
              <a:endParaRPr lang="id-ID" sz="1050" spc="0" dirty="0">
                <a:solidFill>
                  <a:schemeClr val="bg1"/>
                </a:solidFill>
                <a:latin typeface="+mn-lt"/>
              </a:endParaRPr>
            </a:p>
          </p:txBody>
        </p:sp>
        <p:sp>
          <p:nvSpPr>
            <p:cNvPr id="24" name="Rectangle 23">
              <a:extLst>
                <a:ext uri="{FF2B5EF4-FFF2-40B4-BE49-F238E27FC236}">
                  <a16:creationId xmlns:a16="http://schemas.microsoft.com/office/drawing/2014/main" id="{A27FDA2A-27DB-2288-6C7D-3EA3D4B3DCD4}"/>
                </a:ext>
              </a:extLst>
            </p:cNvPr>
            <p:cNvSpPr/>
            <p:nvPr userDrawn="1"/>
          </p:nvSpPr>
          <p:spPr>
            <a:xfrm>
              <a:off x="298449" y="6516187"/>
              <a:ext cx="133985" cy="208336"/>
            </a:xfrm>
            <a:prstGeom prst="rect">
              <a:avLst/>
            </a:prstGeom>
            <a:blipFill>
              <a:blip r:embed="rId1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grpSp>
    </p:spTree>
    <p:extLst>
      <p:ext uri="{BB962C8B-B14F-4D97-AF65-F5344CB8AC3E}">
        <p14:creationId xmlns:p14="http://schemas.microsoft.com/office/powerpoint/2010/main" val="4282958783"/>
      </p:ext>
    </p:extLst>
  </p:cSld>
  <p:clrMap bg1="lt1" tx1="dk1" bg2="lt2" tx2="dk2" accent1="accent1" accent2="accent2" accent3="accent3" accent4="accent4" accent5="accent5" accent6="accent6" hlink="hlink" folHlink="folHlink"/>
  <p:sldLayoutIdLst>
    <p:sldLayoutId id="2147483650" r:id="rId1"/>
    <p:sldLayoutId id="2147483671" r:id="rId2"/>
    <p:sldLayoutId id="2147483668" r:id="rId3"/>
    <p:sldLayoutId id="2147483664" r:id="rId4"/>
    <p:sldLayoutId id="2147483655" r:id="rId5"/>
    <p:sldLayoutId id="2147483652" r:id="rId6"/>
    <p:sldLayoutId id="2147483649" r:id="rId7"/>
    <p:sldLayoutId id="2147483653" r:id="rId8"/>
    <p:sldLayoutId id="2147483666" r:id="rId9"/>
    <p:sldLayoutId id="2147483687" r:id="rId10"/>
  </p:sldLayoutIdLst>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electronicslovers.com/2019/01/a-simple-homemade-wi-fi-jammer-by-using-an-esp8266-diy-project.html" TargetMode="External"/><Relationship Id="rId7" Type="http://schemas.openxmlformats.org/officeDocument/2006/relationships/hyperlink" Target="https://diyi0t.com/i2c-tutorial-for-arduino-and-esp8266/" TargetMode="External"/><Relationship Id="rId2" Type="http://schemas.openxmlformats.org/officeDocument/2006/relationships/hyperlink" Target="https://github.com/SpacehuhnTech/esp8266_deauther" TargetMode="External"/><Relationship Id="rId1" Type="http://schemas.openxmlformats.org/officeDocument/2006/relationships/slideLayout" Target="../slideLayouts/slideLayout1.xml"/><Relationship Id="rId6" Type="http://schemas.openxmlformats.org/officeDocument/2006/relationships/hyperlink" Target="https://www.electronicwings.com/arduino/esp8266-wifi-module-interfacing-with-arduino-uno" TargetMode="External"/><Relationship Id="rId5" Type="http://schemas.openxmlformats.org/officeDocument/2006/relationships/hyperlink" Target="https://circuitdigest.com/microcontroller-projects/diy-wifi-jammer-using-nodemcu-esp12" TargetMode="External"/><Relationship Id="rId4" Type="http://schemas.openxmlformats.org/officeDocument/2006/relationships/hyperlink" Target="https://deauther.com/"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image" Target="../media/image10.sv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4225C3-9A07-F346-77FA-C600ECD299B3}"/>
              </a:ext>
            </a:extLst>
          </p:cNvPr>
          <p:cNvSpPr/>
          <p:nvPr/>
        </p:nvSpPr>
        <p:spPr>
          <a:xfrm>
            <a:off x="1110004" y="77913"/>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2" name="Freeform: Shape 11">
            <a:extLst>
              <a:ext uri="{FF2B5EF4-FFF2-40B4-BE49-F238E27FC236}">
                <a16:creationId xmlns:a16="http://schemas.microsoft.com/office/drawing/2014/main" id="{6C23AE13-C107-3237-FA23-64A5AB63358E}"/>
              </a:ext>
            </a:extLst>
          </p:cNvPr>
          <p:cNvSpPr/>
          <p:nvPr/>
        </p:nvSpPr>
        <p:spPr>
          <a:xfrm>
            <a:off x="1042829" y="1689000"/>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3" name="Rectangle 12">
            <a:extLst>
              <a:ext uri="{FF2B5EF4-FFF2-40B4-BE49-F238E27FC236}">
                <a16:creationId xmlns:a16="http://schemas.microsoft.com/office/drawing/2014/main" id="{507608C4-7221-494F-7593-FE3B3C78508E}"/>
              </a:ext>
            </a:extLst>
          </p:cNvPr>
          <p:cNvSpPr/>
          <p:nvPr/>
        </p:nvSpPr>
        <p:spPr>
          <a:xfrm>
            <a:off x="9840430" y="69881"/>
            <a:ext cx="93549" cy="1420028"/>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4" name="Freeform: Shape 13">
            <a:extLst>
              <a:ext uri="{FF2B5EF4-FFF2-40B4-BE49-F238E27FC236}">
                <a16:creationId xmlns:a16="http://schemas.microsoft.com/office/drawing/2014/main" id="{F9E55EC3-C32E-92E3-E7E6-EB6E1DD49CF9}"/>
              </a:ext>
            </a:extLst>
          </p:cNvPr>
          <p:cNvSpPr/>
          <p:nvPr/>
        </p:nvSpPr>
        <p:spPr>
          <a:xfrm>
            <a:off x="9784936" y="1496733"/>
            <a:ext cx="235072" cy="235072"/>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0" name="Rectangle 39">
            <a:extLst>
              <a:ext uri="{FF2B5EF4-FFF2-40B4-BE49-F238E27FC236}">
                <a16:creationId xmlns:a16="http://schemas.microsoft.com/office/drawing/2014/main" id="{FB056DB7-EB1D-2C5B-E3F3-518C00B74426}"/>
              </a:ext>
            </a:extLst>
          </p:cNvPr>
          <p:cNvSpPr/>
          <p:nvPr/>
        </p:nvSpPr>
        <p:spPr>
          <a:xfrm>
            <a:off x="411691" y="631664"/>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1" name="Freeform: Shape 40">
            <a:extLst>
              <a:ext uri="{FF2B5EF4-FFF2-40B4-BE49-F238E27FC236}">
                <a16:creationId xmlns:a16="http://schemas.microsoft.com/office/drawing/2014/main" id="{919DB763-A062-2E18-5A27-F892AA2DBBEF}"/>
              </a:ext>
            </a:extLst>
          </p:cNvPr>
          <p:cNvSpPr/>
          <p:nvPr/>
        </p:nvSpPr>
        <p:spPr>
          <a:xfrm>
            <a:off x="323064" y="2511264"/>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2" name="Rectangle 41">
            <a:extLst>
              <a:ext uri="{FF2B5EF4-FFF2-40B4-BE49-F238E27FC236}">
                <a16:creationId xmlns:a16="http://schemas.microsoft.com/office/drawing/2014/main" id="{E94E6CDD-4BE8-0586-0A71-E04106EE58F2}"/>
              </a:ext>
            </a:extLst>
          </p:cNvPr>
          <p:cNvSpPr/>
          <p:nvPr/>
        </p:nvSpPr>
        <p:spPr>
          <a:xfrm>
            <a:off x="11120119" y="550109"/>
            <a:ext cx="123825" cy="1879600"/>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3" name="Freeform: Shape 42">
            <a:extLst>
              <a:ext uri="{FF2B5EF4-FFF2-40B4-BE49-F238E27FC236}">
                <a16:creationId xmlns:a16="http://schemas.microsoft.com/office/drawing/2014/main" id="{F094DD21-0407-5DC3-C869-E8988399D2CD}"/>
              </a:ext>
            </a:extLst>
          </p:cNvPr>
          <p:cNvSpPr/>
          <p:nvPr/>
        </p:nvSpPr>
        <p:spPr>
          <a:xfrm>
            <a:off x="11066359" y="2429709"/>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grpSp>
        <p:nvGrpSpPr>
          <p:cNvPr id="2" name="Group 1">
            <a:extLst>
              <a:ext uri="{FF2B5EF4-FFF2-40B4-BE49-F238E27FC236}">
                <a16:creationId xmlns:a16="http://schemas.microsoft.com/office/drawing/2014/main" id="{4D777435-C626-EBF0-FFC2-8C4BEFB9DE98}"/>
              </a:ext>
            </a:extLst>
          </p:cNvPr>
          <p:cNvGrpSpPr/>
          <p:nvPr/>
        </p:nvGrpSpPr>
        <p:grpSpPr>
          <a:xfrm>
            <a:off x="323064" y="5790438"/>
            <a:ext cx="11465077" cy="1202443"/>
            <a:chOff x="323064" y="5790438"/>
            <a:chExt cx="11465077" cy="1202443"/>
          </a:xfrm>
        </p:grpSpPr>
        <p:sp>
          <p:nvSpPr>
            <p:cNvPr id="17" name="Freeform: Shape 16">
              <a:extLst>
                <a:ext uri="{FF2B5EF4-FFF2-40B4-BE49-F238E27FC236}">
                  <a16:creationId xmlns:a16="http://schemas.microsoft.com/office/drawing/2014/main" id="{78EA9BF4-13BC-3C99-1ADE-2ED6EAEEE6CB}"/>
                </a:ext>
              </a:extLst>
            </p:cNvPr>
            <p:cNvSpPr/>
            <p:nvPr/>
          </p:nvSpPr>
          <p:spPr>
            <a:xfrm>
              <a:off x="2052347" y="6786648"/>
              <a:ext cx="217135" cy="20623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3" name="Freeform: Shape 22">
              <a:extLst>
                <a:ext uri="{FF2B5EF4-FFF2-40B4-BE49-F238E27FC236}">
                  <a16:creationId xmlns:a16="http://schemas.microsoft.com/office/drawing/2014/main" id="{33D45EEB-646D-EB2C-581F-0584E184D738}"/>
                </a:ext>
              </a:extLst>
            </p:cNvPr>
            <p:cNvSpPr/>
            <p:nvPr/>
          </p:nvSpPr>
          <p:spPr>
            <a:xfrm>
              <a:off x="2605613" y="6284503"/>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6" name="Freeform: Shape 25">
              <a:extLst>
                <a:ext uri="{FF2B5EF4-FFF2-40B4-BE49-F238E27FC236}">
                  <a16:creationId xmlns:a16="http://schemas.microsoft.com/office/drawing/2014/main" id="{72869D95-98F5-615C-54BD-E43664E08C95}"/>
                </a:ext>
              </a:extLst>
            </p:cNvPr>
            <p:cNvSpPr/>
            <p:nvPr/>
          </p:nvSpPr>
          <p:spPr>
            <a:xfrm>
              <a:off x="3508705" y="6096049"/>
              <a:ext cx="100900" cy="95835"/>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7" name="Freeform: Shape 26">
              <a:extLst>
                <a:ext uri="{FF2B5EF4-FFF2-40B4-BE49-F238E27FC236}">
                  <a16:creationId xmlns:a16="http://schemas.microsoft.com/office/drawing/2014/main" id="{585615B7-E644-9C46-D890-D51A8C80D6DA}"/>
                </a:ext>
              </a:extLst>
            </p:cNvPr>
            <p:cNvSpPr/>
            <p:nvPr/>
          </p:nvSpPr>
          <p:spPr>
            <a:xfrm>
              <a:off x="4557135" y="6617637"/>
              <a:ext cx="91066" cy="8649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8" name="Freeform: Shape 27">
              <a:extLst>
                <a:ext uri="{FF2B5EF4-FFF2-40B4-BE49-F238E27FC236}">
                  <a16:creationId xmlns:a16="http://schemas.microsoft.com/office/drawing/2014/main" id="{42BEE7A3-FECB-0861-B3D5-E8FC8DE89882}"/>
                </a:ext>
              </a:extLst>
            </p:cNvPr>
            <p:cNvSpPr/>
            <p:nvPr/>
          </p:nvSpPr>
          <p:spPr>
            <a:xfrm>
              <a:off x="1633538" y="5803718"/>
              <a:ext cx="171016" cy="162430"/>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9" name="Freeform: Shape 28">
              <a:extLst>
                <a:ext uri="{FF2B5EF4-FFF2-40B4-BE49-F238E27FC236}">
                  <a16:creationId xmlns:a16="http://schemas.microsoft.com/office/drawing/2014/main" id="{3444C93B-9A52-A26E-02EF-8AF71A324E67}"/>
                </a:ext>
              </a:extLst>
            </p:cNvPr>
            <p:cNvSpPr/>
            <p:nvPr/>
          </p:nvSpPr>
          <p:spPr>
            <a:xfrm>
              <a:off x="5247180" y="6031664"/>
              <a:ext cx="107354" cy="10196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0" name="Freeform: Shape 29">
              <a:extLst>
                <a:ext uri="{FF2B5EF4-FFF2-40B4-BE49-F238E27FC236}">
                  <a16:creationId xmlns:a16="http://schemas.microsoft.com/office/drawing/2014/main" id="{35B9A9D0-21A6-51CB-86B0-088EDECDAA06}"/>
                </a:ext>
              </a:extLst>
            </p:cNvPr>
            <p:cNvSpPr/>
            <p:nvPr/>
          </p:nvSpPr>
          <p:spPr>
            <a:xfrm>
              <a:off x="6775912" y="6583929"/>
              <a:ext cx="93234" cy="8855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1" name="Freeform: Shape 30">
              <a:extLst>
                <a:ext uri="{FF2B5EF4-FFF2-40B4-BE49-F238E27FC236}">
                  <a16:creationId xmlns:a16="http://schemas.microsoft.com/office/drawing/2014/main" id="{7A56108C-AFCA-C563-9E9D-705EECA468C5}"/>
                </a:ext>
              </a:extLst>
            </p:cNvPr>
            <p:cNvSpPr/>
            <p:nvPr/>
          </p:nvSpPr>
          <p:spPr>
            <a:xfrm>
              <a:off x="7970571" y="6098298"/>
              <a:ext cx="129199" cy="12271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2" name="Freeform: Shape 31">
              <a:extLst>
                <a:ext uri="{FF2B5EF4-FFF2-40B4-BE49-F238E27FC236}">
                  <a16:creationId xmlns:a16="http://schemas.microsoft.com/office/drawing/2014/main" id="{BEC21A89-3A75-3394-B2C8-8F03FEEA6903}"/>
                </a:ext>
              </a:extLst>
            </p:cNvPr>
            <p:cNvSpPr/>
            <p:nvPr/>
          </p:nvSpPr>
          <p:spPr>
            <a:xfrm>
              <a:off x="5824166" y="6364603"/>
              <a:ext cx="127475" cy="121075"/>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3" name="Freeform: Shape 32">
              <a:extLst>
                <a:ext uri="{FF2B5EF4-FFF2-40B4-BE49-F238E27FC236}">
                  <a16:creationId xmlns:a16="http://schemas.microsoft.com/office/drawing/2014/main" id="{A5FCC4CC-6693-D13F-CA16-C7A5ED1FD0E2}"/>
                </a:ext>
              </a:extLst>
            </p:cNvPr>
            <p:cNvSpPr/>
            <p:nvPr/>
          </p:nvSpPr>
          <p:spPr>
            <a:xfrm>
              <a:off x="7411597" y="6306348"/>
              <a:ext cx="91066" cy="8649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4" name="Freeform: Shape 33">
              <a:extLst>
                <a:ext uri="{FF2B5EF4-FFF2-40B4-BE49-F238E27FC236}">
                  <a16:creationId xmlns:a16="http://schemas.microsoft.com/office/drawing/2014/main" id="{391A4945-8A2E-12DA-F2D0-E8415A2FD679}"/>
                </a:ext>
              </a:extLst>
            </p:cNvPr>
            <p:cNvSpPr/>
            <p:nvPr/>
          </p:nvSpPr>
          <p:spPr>
            <a:xfrm>
              <a:off x="4294989" y="5869440"/>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5" name="Freeform: Shape 34">
              <a:extLst>
                <a:ext uri="{FF2B5EF4-FFF2-40B4-BE49-F238E27FC236}">
                  <a16:creationId xmlns:a16="http://schemas.microsoft.com/office/drawing/2014/main" id="{3BD73BD8-460A-7DF4-C066-DA39A7CE7C9B}"/>
                </a:ext>
              </a:extLst>
            </p:cNvPr>
            <p:cNvSpPr/>
            <p:nvPr/>
          </p:nvSpPr>
          <p:spPr>
            <a:xfrm>
              <a:off x="8263716" y="6765974"/>
              <a:ext cx="215842" cy="20500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6" name="Freeform: Shape 35">
              <a:extLst>
                <a:ext uri="{FF2B5EF4-FFF2-40B4-BE49-F238E27FC236}">
                  <a16:creationId xmlns:a16="http://schemas.microsoft.com/office/drawing/2014/main" id="{CF9E8F47-C20F-4C5A-4D91-9654F69C8AB7}"/>
                </a:ext>
              </a:extLst>
            </p:cNvPr>
            <p:cNvSpPr/>
            <p:nvPr/>
          </p:nvSpPr>
          <p:spPr>
            <a:xfrm>
              <a:off x="8700474" y="5790438"/>
              <a:ext cx="149321" cy="14182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7" name="Freeform: Shape 36">
              <a:extLst>
                <a:ext uri="{FF2B5EF4-FFF2-40B4-BE49-F238E27FC236}">
                  <a16:creationId xmlns:a16="http://schemas.microsoft.com/office/drawing/2014/main" id="{D03B1F7D-7F92-1C81-845B-457FB28E1EB1}"/>
                </a:ext>
              </a:extLst>
            </p:cNvPr>
            <p:cNvSpPr/>
            <p:nvPr/>
          </p:nvSpPr>
          <p:spPr>
            <a:xfrm>
              <a:off x="8912949" y="6496547"/>
              <a:ext cx="118890" cy="112921"/>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8" name="Freeform: Shape 37">
              <a:extLst>
                <a:ext uri="{FF2B5EF4-FFF2-40B4-BE49-F238E27FC236}">
                  <a16:creationId xmlns:a16="http://schemas.microsoft.com/office/drawing/2014/main" id="{535B9A40-9484-E665-0019-F921083D3C9D}"/>
                </a:ext>
              </a:extLst>
            </p:cNvPr>
            <p:cNvSpPr/>
            <p:nvPr/>
          </p:nvSpPr>
          <p:spPr>
            <a:xfrm>
              <a:off x="9530748" y="6075703"/>
              <a:ext cx="221989" cy="21084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9" name="Freeform: Shape 38">
              <a:extLst>
                <a:ext uri="{FF2B5EF4-FFF2-40B4-BE49-F238E27FC236}">
                  <a16:creationId xmlns:a16="http://schemas.microsoft.com/office/drawing/2014/main" id="{9A6A7FA1-E7D1-A9F1-4249-7AD3397E2D42}"/>
                </a:ext>
              </a:extLst>
            </p:cNvPr>
            <p:cNvSpPr/>
            <p:nvPr/>
          </p:nvSpPr>
          <p:spPr>
            <a:xfrm>
              <a:off x="10403896" y="6554802"/>
              <a:ext cx="154567" cy="146807"/>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53" name="Freeform: Shape 52">
              <a:extLst>
                <a:ext uri="{FF2B5EF4-FFF2-40B4-BE49-F238E27FC236}">
                  <a16:creationId xmlns:a16="http://schemas.microsoft.com/office/drawing/2014/main" id="{DB68B79E-932B-2A83-2996-0B0797DA867F}"/>
                </a:ext>
              </a:extLst>
            </p:cNvPr>
            <p:cNvSpPr/>
            <p:nvPr/>
          </p:nvSpPr>
          <p:spPr>
            <a:xfrm>
              <a:off x="910163" y="6484528"/>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54" name="Freeform: Shape 53">
              <a:extLst>
                <a:ext uri="{FF2B5EF4-FFF2-40B4-BE49-F238E27FC236}">
                  <a16:creationId xmlns:a16="http://schemas.microsoft.com/office/drawing/2014/main" id="{C2111710-03F0-2635-F18F-F017C0DF0B50}"/>
                </a:ext>
              </a:extLst>
            </p:cNvPr>
            <p:cNvSpPr/>
            <p:nvPr/>
          </p:nvSpPr>
          <p:spPr>
            <a:xfrm>
              <a:off x="323064" y="5964690"/>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55" name="Freeform: Shape 54">
              <a:extLst>
                <a:ext uri="{FF2B5EF4-FFF2-40B4-BE49-F238E27FC236}">
                  <a16:creationId xmlns:a16="http://schemas.microsoft.com/office/drawing/2014/main" id="{8B0F98B7-CA1D-73DC-2F51-04D3157ABFF7}"/>
                </a:ext>
              </a:extLst>
            </p:cNvPr>
            <p:cNvSpPr/>
            <p:nvPr/>
          </p:nvSpPr>
          <p:spPr>
            <a:xfrm>
              <a:off x="11114580" y="6031664"/>
              <a:ext cx="107354" cy="10196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endParaRPr lang="en-ID" dirty="0"/>
            </a:p>
          </p:txBody>
        </p:sp>
        <p:sp>
          <p:nvSpPr>
            <p:cNvPr id="56" name="Freeform: Shape 55">
              <a:extLst>
                <a:ext uri="{FF2B5EF4-FFF2-40B4-BE49-F238E27FC236}">
                  <a16:creationId xmlns:a16="http://schemas.microsoft.com/office/drawing/2014/main" id="{0CD026E9-C7FE-AE4E-9646-611972D63D13}"/>
                </a:ext>
              </a:extLst>
            </p:cNvPr>
            <p:cNvSpPr/>
            <p:nvPr/>
          </p:nvSpPr>
          <p:spPr>
            <a:xfrm>
              <a:off x="11697075" y="6434757"/>
              <a:ext cx="91066" cy="8649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grpSp>
      <p:pic>
        <p:nvPicPr>
          <p:cNvPr id="4" name="Picture 3" descr="A black and yellow text&#10;&#10;Description automatically generated">
            <a:extLst>
              <a:ext uri="{FF2B5EF4-FFF2-40B4-BE49-F238E27FC236}">
                <a16:creationId xmlns:a16="http://schemas.microsoft.com/office/drawing/2014/main" id="{E4DC78E7-E859-5494-1128-32A89FDE68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8021" y="0"/>
            <a:ext cx="6248881" cy="1849816"/>
          </a:xfrm>
          <a:prstGeom prst="rect">
            <a:avLst/>
          </a:prstGeom>
        </p:spPr>
      </p:pic>
      <p:sp>
        <p:nvSpPr>
          <p:cNvPr id="5" name="TextBox 4">
            <a:extLst>
              <a:ext uri="{FF2B5EF4-FFF2-40B4-BE49-F238E27FC236}">
                <a16:creationId xmlns:a16="http://schemas.microsoft.com/office/drawing/2014/main" id="{14B30BFB-7F85-B9D2-3499-A5B191F575CC}"/>
              </a:ext>
            </a:extLst>
          </p:cNvPr>
          <p:cNvSpPr txBox="1"/>
          <p:nvPr/>
        </p:nvSpPr>
        <p:spPr>
          <a:xfrm>
            <a:off x="1405141" y="2032973"/>
            <a:ext cx="8614867" cy="707886"/>
          </a:xfrm>
          <a:prstGeom prst="rect">
            <a:avLst/>
          </a:prstGeom>
          <a:noFill/>
        </p:spPr>
        <p:txBody>
          <a:bodyPr wrap="square" rtlCol="0">
            <a:spAutoFit/>
          </a:bodyPr>
          <a:lstStyle/>
          <a:p>
            <a:pPr algn="ctr"/>
            <a:r>
              <a:rPr lang="en-US" sz="4000" dirty="0">
                <a:ln w="28575">
                  <a:gradFill>
                    <a:gsLst>
                      <a:gs pos="0">
                        <a:schemeClr val="accent1"/>
                      </a:gs>
                      <a:gs pos="100000">
                        <a:schemeClr val="accent4">
                          <a:alpha val="50000"/>
                        </a:schemeClr>
                      </a:gs>
                    </a:gsLst>
                    <a:lin ang="5400000" scaled="1"/>
                  </a:gradFill>
                </a:ln>
                <a:gradFill>
                  <a:gsLst>
                    <a:gs pos="0">
                      <a:schemeClr val="bg1"/>
                    </a:gs>
                    <a:gs pos="52000">
                      <a:srgbClr val="FFFFFF"/>
                    </a:gs>
                    <a:gs pos="100000">
                      <a:schemeClr val="bg1">
                        <a:alpha val="0"/>
                      </a:schemeClr>
                    </a:gs>
                  </a:gsLst>
                  <a:lin ang="5400000" scaled="1"/>
                </a:gradFill>
                <a:latin typeface="Rockwell" panose="02060603020205020403" pitchFamily="18" charset="77"/>
                <a:ea typeface="Roboto Mono" pitchFamily="49" charset="0"/>
              </a:rPr>
              <a:t>Wi-Fi Detector/Jammer</a:t>
            </a:r>
            <a:endParaRPr lang="en-ID" sz="4000" dirty="0">
              <a:ln w="28575">
                <a:gradFill>
                  <a:gsLst>
                    <a:gs pos="0">
                      <a:schemeClr val="accent1"/>
                    </a:gs>
                    <a:gs pos="100000">
                      <a:schemeClr val="accent4">
                        <a:alpha val="50000"/>
                      </a:schemeClr>
                    </a:gs>
                  </a:gsLst>
                  <a:lin ang="5400000" scaled="1"/>
                </a:gradFill>
              </a:ln>
              <a:gradFill>
                <a:gsLst>
                  <a:gs pos="0">
                    <a:schemeClr val="bg1"/>
                  </a:gs>
                  <a:gs pos="52000">
                    <a:srgbClr val="FFFFFF"/>
                  </a:gs>
                  <a:gs pos="100000">
                    <a:schemeClr val="bg1">
                      <a:alpha val="0"/>
                    </a:schemeClr>
                  </a:gs>
                </a:gsLst>
                <a:lin ang="5400000" scaled="1"/>
              </a:gradFill>
              <a:latin typeface="Rockwell" panose="02060603020205020403" pitchFamily="18" charset="77"/>
              <a:ea typeface="Roboto Mono" pitchFamily="49" charset="0"/>
            </a:endParaRPr>
          </a:p>
        </p:txBody>
      </p:sp>
      <p:sp>
        <p:nvSpPr>
          <p:cNvPr id="57" name="Oval 56">
            <a:extLst>
              <a:ext uri="{FF2B5EF4-FFF2-40B4-BE49-F238E27FC236}">
                <a16:creationId xmlns:a16="http://schemas.microsoft.com/office/drawing/2014/main" id="{6BDA5E76-DF39-CB8E-DD29-1F813547D357}"/>
              </a:ext>
            </a:extLst>
          </p:cNvPr>
          <p:cNvSpPr/>
          <p:nvPr/>
        </p:nvSpPr>
        <p:spPr>
          <a:xfrm>
            <a:off x="573405" y="3221929"/>
            <a:ext cx="642735" cy="642735"/>
          </a:xfrm>
          <a:prstGeom prst="ellipse">
            <a:avLst/>
          </a:prstGeom>
          <a:gradFill>
            <a:gsLst>
              <a:gs pos="0">
                <a:schemeClr val="accent1">
                  <a:lumMod val="60000"/>
                  <a:lumOff val="40000"/>
                </a:schemeClr>
              </a:gs>
              <a:gs pos="43000">
                <a:schemeClr val="accent1"/>
              </a:gs>
              <a:gs pos="100000">
                <a:schemeClr val="accent1"/>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endParaRPr lang="en-US" dirty="0">
              <a:solidFill>
                <a:schemeClr val="tx1"/>
              </a:solidFill>
              <a:latin typeface="+mj-lt"/>
            </a:endParaRPr>
          </a:p>
        </p:txBody>
      </p:sp>
      <p:sp>
        <p:nvSpPr>
          <p:cNvPr id="59" name="Oval 58">
            <a:extLst>
              <a:ext uri="{FF2B5EF4-FFF2-40B4-BE49-F238E27FC236}">
                <a16:creationId xmlns:a16="http://schemas.microsoft.com/office/drawing/2014/main" id="{15365996-E44F-D311-3E99-13A59E9B3576}"/>
              </a:ext>
            </a:extLst>
          </p:cNvPr>
          <p:cNvSpPr/>
          <p:nvPr/>
        </p:nvSpPr>
        <p:spPr>
          <a:xfrm>
            <a:off x="563199" y="4107054"/>
            <a:ext cx="642735" cy="642735"/>
          </a:xfrm>
          <a:prstGeom prst="ellipse">
            <a:avLst/>
          </a:prstGeom>
          <a:gradFill>
            <a:gsLst>
              <a:gs pos="0">
                <a:schemeClr val="accent2">
                  <a:lumMod val="60000"/>
                  <a:lumOff val="40000"/>
                </a:schemeClr>
              </a:gs>
              <a:gs pos="43000">
                <a:schemeClr val="accent2"/>
              </a:gs>
              <a:gs pos="100000">
                <a:schemeClr val="accent2"/>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2">
                <a:alpha val="30000"/>
              </a:schemeClr>
            </a:outerShdw>
          </a:effectLst>
        </p:spPr>
        <p:txBody>
          <a:bodyPr rtlCol="0" anchor="ctr"/>
          <a:lstStyle/>
          <a:p>
            <a:endParaRPr lang="en-US" dirty="0">
              <a:solidFill>
                <a:schemeClr val="tx1"/>
              </a:solidFill>
              <a:latin typeface="+mj-lt"/>
            </a:endParaRPr>
          </a:p>
        </p:txBody>
      </p:sp>
      <p:sp>
        <p:nvSpPr>
          <p:cNvPr id="61" name="Oval 60">
            <a:extLst>
              <a:ext uri="{FF2B5EF4-FFF2-40B4-BE49-F238E27FC236}">
                <a16:creationId xmlns:a16="http://schemas.microsoft.com/office/drawing/2014/main" id="{D10EA404-A035-E98F-5A30-9E088CBBABA1}"/>
              </a:ext>
            </a:extLst>
          </p:cNvPr>
          <p:cNvSpPr/>
          <p:nvPr/>
        </p:nvSpPr>
        <p:spPr>
          <a:xfrm>
            <a:off x="563198" y="4992179"/>
            <a:ext cx="642735" cy="642735"/>
          </a:xfrm>
          <a:prstGeom prst="ellipse">
            <a:avLst/>
          </a:prstGeom>
          <a:gradFill>
            <a:gsLst>
              <a:gs pos="0">
                <a:schemeClr val="accent4">
                  <a:lumMod val="60000"/>
                  <a:lumOff val="40000"/>
                </a:schemeClr>
              </a:gs>
              <a:gs pos="43000">
                <a:schemeClr val="accent4"/>
              </a:gs>
              <a:gs pos="100000">
                <a:schemeClr val="accent4"/>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4">
                <a:alpha val="30000"/>
              </a:schemeClr>
            </a:outerShdw>
          </a:effectLst>
        </p:spPr>
        <p:txBody>
          <a:bodyPr rtlCol="0" anchor="ctr"/>
          <a:lstStyle/>
          <a:p>
            <a:pPr algn="ctr">
              <a:lnSpc>
                <a:spcPct val="80000"/>
              </a:lnSpc>
            </a:pPr>
            <a:endParaRPr lang="en-US" sz="7200" dirty="0">
              <a:solidFill>
                <a:schemeClr val="bg1"/>
              </a:solidFill>
            </a:endParaRPr>
          </a:p>
        </p:txBody>
      </p:sp>
      <p:sp>
        <p:nvSpPr>
          <p:cNvPr id="63" name="Oval 62">
            <a:extLst>
              <a:ext uri="{FF2B5EF4-FFF2-40B4-BE49-F238E27FC236}">
                <a16:creationId xmlns:a16="http://schemas.microsoft.com/office/drawing/2014/main" id="{694CD3E5-D136-3CFF-F33E-462B814C5767}"/>
              </a:ext>
            </a:extLst>
          </p:cNvPr>
          <p:cNvSpPr/>
          <p:nvPr/>
        </p:nvSpPr>
        <p:spPr>
          <a:xfrm>
            <a:off x="563197" y="5811676"/>
            <a:ext cx="642735" cy="642735"/>
          </a:xfrm>
          <a:prstGeom prst="ellipse">
            <a:avLst/>
          </a:prstGeom>
          <a:gradFill>
            <a:gsLst>
              <a:gs pos="0">
                <a:schemeClr val="accent3">
                  <a:lumMod val="60000"/>
                  <a:lumOff val="40000"/>
                </a:schemeClr>
              </a:gs>
              <a:gs pos="43000">
                <a:schemeClr val="accent3"/>
              </a:gs>
              <a:gs pos="100000">
                <a:schemeClr val="accent3"/>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3">
                <a:alpha val="30000"/>
              </a:schemeClr>
            </a:outerShdw>
          </a:effectLst>
        </p:spPr>
        <p:txBody>
          <a:bodyPr rtlCol="0" anchor="ctr"/>
          <a:lstStyle/>
          <a:p>
            <a:pPr algn="ctr">
              <a:lnSpc>
                <a:spcPct val="80000"/>
              </a:lnSpc>
            </a:pPr>
            <a:endParaRPr lang="en-US" sz="7200" dirty="0">
              <a:solidFill>
                <a:schemeClr val="bg1"/>
              </a:solidFill>
            </a:endParaRPr>
          </a:p>
        </p:txBody>
      </p:sp>
      <p:sp>
        <p:nvSpPr>
          <p:cNvPr id="1037" name="TextBox 1036">
            <a:extLst>
              <a:ext uri="{FF2B5EF4-FFF2-40B4-BE49-F238E27FC236}">
                <a16:creationId xmlns:a16="http://schemas.microsoft.com/office/drawing/2014/main" id="{F8A57859-454A-8B47-CB43-56215FC4E7C0}"/>
              </a:ext>
            </a:extLst>
          </p:cNvPr>
          <p:cNvSpPr txBox="1"/>
          <p:nvPr/>
        </p:nvSpPr>
        <p:spPr>
          <a:xfrm>
            <a:off x="191275" y="4117717"/>
            <a:ext cx="1437776" cy="646331"/>
          </a:xfrm>
          <a:prstGeom prst="rect">
            <a:avLst/>
          </a:prstGeom>
          <a:noFill/>
        </p:spPr>
        <p:txBody>
          <a:bodyPr wrap="square" rtlCol="0">
            <a:spAutoFit/>
          </a:bodyPr>
          <a:lstStyle/>
          <a:p>
            <a:pPr algn="ctr"/>
            <a:r>
              <a:rPr lang="en-US" sz="3600" dirty="0">
                <a:solidFill>
                  <a:schemeClr val="bg1"/>
                </a:solidFill>
              </a:rPr>
              <a:t>02</a:t>
            </a:r>
            <a:endParaRPr lang="en-ID" sz="3600" dirty="0">
              <a:solidFill>
                <a:schemeClr val="bg1"/>
              </a:solidFill>
            </a:endParaRPr>
          </a:p>
        </p:txBody>
      </p:sp>
      <p:sp>
        <p:nvSpPr>
          <p:cNvPr id="1038" name="TextBox 1037">
            <a:extLst>
              <a:ext uri="{FF2B5EF4-FFF2-40B4-BE49-F238E27FC236}">
                <a16:creationId xmlns:a16="http://schemas.microsoft.com/office/drawing/2014/main" id="{D3AA2116-37F0-7AED-ECFE-365BD8F29B5F}"/>
              </a:ext>
            </a:extLst>
          </p:cNvPr>
          <p:cNvSpPr txBox="1"/>
          <p:nvPr/>
        </p:nvSpPr>
        <p:spPr>
          <a:xfrm>
            <a:off x="206690" y="3251003"/>
            <a:ext cx="1437776" cy="646331"/>
          </a:xfrm>
          <a:prstGeom prst="rect">
            <a:avLst/>
          </a:prstGeom>
          <a:noFill/>
        </p:spPr>
        <p:txBody>
          <a:bodyPr wrap="square" rtlCol="0">
            <a:spAutoFit/>
          </a:bodyPr>
          <a:lstStyle/>
          <a:p>
            <a:pPr algn="ctr"/>
            <a:r>
              <a:rPr lang="en-US" sz="3600" dirty="0">
                <a:solidFill>
                  <a:schemeClr val="bg1"/>
                </a:solidFill>
              </a:rPr>
              <a:t>01</a:t>
            </a:r>
            <a:endParaRPr lang="en-ID" sz="3600" dirty="0">
              <a:solidFill>
                <a:schemeClr val="bg1"/>
              </a:solidFill>
            </a:endParaRPr>
          </a:p>
        </p:txBody>
      </p:sp>
      <p:sp>
        <p:nvSpPr>
          <p:cNvPr id="58" name="TextBox 57">
            <a:extLst>
              <a:ext uri="{FF2B5EF4-FFF2-40B4-BE49-F238E27FC236}">
                <a16:creationId xmlns:a16="http://schemas.microsoft.com/office/drawing/2014/main" id="{C5442D4C-E7D4-517E-E8E9-4F704C935CF4}"/>
              </a:ext>
            </a:extLst>
          </p:cNvPr>
          <p:cNvSpPr txBox="1"/>
          <p:nvPr/>
        </p:nvSpPr>
        <p:spPr>
          <a:xfrm>
            <a:off x="165676" y="4992179"/>
            <a:ext cx="1437776" cy="646331"/>
          </a:xfrm>
          <a:prstGeom prst="rect">
            <a:avLst/>
          </a:prstGeom>
          <a:noFill/>
        </p:spPr>
        <p:txBody>
          <a:bodyPr wrap="square" rtlCol="0">
            <a:spAutoFit/>
          </a:bodyPr>
          <a:lstStyle/>
          <a:p>
            <a:pPr algn="ctr"/>
            <a:r>
              <a:rPr lang="en-US" sz="3600" dirty="0">
                <a:solidFill>
                  <a:schemeClr val="bg1"/>
                </a:solidFill>
              </a:rPr>
              <a:t>03</a:t>
            </a:r>
            <a:endParaRPr lang="en-ID" sz="3600" dirty="0">
              <a:solidFill>
                <a:schemeClr val="bg1"/>
              </a:solidFill>
            </a:endParaRPr>
          </a:p>
        </p:txBody>
      </p:sp>
      <p:sp>
        <p:nvSpPr>
          <p:cNvPr id="1039" name="TextBox 1038">
            <a:extLst>
              <a:ext uri="{FF2B5EF4-FFF2-40B4-BE49-F238E27FC236}">
                <a16:creationId xmlns:a16="http://schemas.microsoft.com/office/drawing/2014/main" id="{B2C21C4A-B2FD-5C17-EF1D-06A447EACD4A}"/>
              </a:ext>
            </a:extLst>
          </p:cNvPr>
          <p:cNvSpPr txBox="1"/>
          <p:nvPr/>
        </p:nvSpPr>
        <p:spPr>
          <a:xfrm>
            <a:off x="177231" y="5772883"/>
            <a:ext cx="1437776" cy="646331"/>
          </a:xfrm>
          <a:prstGeom prst="rect">
            <a:avLst/>
          </a:prstGeom>
          <a:noFill/>
        </p:spPr>
        <p:txBody>
          <a:bodyPr wrap="square" rtlCol="0">
            <a:spAutoFit/>
          </a:bodyPr>
          <a:lstStyle/>
          <a:p>
            <a:pPr algn="ctr"/>
            <a:r>
              <a:rPr lang="en-US" sz="3600" dirty="0">
                <a:solidFill>
                  <a:schemeClr val="bg1"/>
                </a:solidFill>
              </a:rPr>
              <a:t>04</a:t>
            </a:r>
            <a:endParaRPr lang="en-ID" sz="3600" dirty="0">
              <a:solidFill>
                <a:schemeClr val="bg1"/>
              </a:solidFill>
            </a:endParaRPr>
          </a:p>
        </p:txBody>
      </p:sp>
      <p:grpSp>
        <p:nvGrpSpPr>
          <p:cNvPr id="1040" name="Group 1039">
            <a:extLst>
              <a:ext uri="{FF2B5EF4-FFF2-40B4-BE49-F238E27FC236}">
                <a16:creationId xmlns:a16="http://schemas.microsoft.com/office/drawing/2014/main" id="{BDA39B9B-DB30-12E7-41BF-C5AC91DF3F1B}"/>
              </a:ext>
            </a:extLst>
          </p:cNvPr>
          <p:cNvGrpSpPr/>
          <p:nvPr/>
        </p:nvGrpSpPr>
        <p:grpSpPr>
          <a:xfrm>
            <a:off x="235612" y="3188737"/>
            <a:ext cx="2758789" cy="688498"/>
            <a:chOff x="793589" y="1427247"/>
            <a:chExt cx="2758789" cy="688498"/>
          </a:xfrm>
        </p:grpSpPr>
        <p:sp>
          <p:nvSpPr>
            <p:cNvPr id="1041" name="TextBox 1040">
              <a:extLst>
                <a:ext uri="{FF2B5EF4-FFF2-40B4-BE49-F238E27FC236}">
                  <a16:creationId xmlns:a16="http://schemas.microsoft.com/office/drawing/2014/main" id="{3661A759-F6A4-1CFA-7D4C-2E1B0EB41A67}"/>
                </a:ext>
              </a:extLst>
            </p:cNvPr>
            <p:cNvSpPr txBox="1"/>
            <p:nvPr/>
          </p:nvSpPr>
          <p:spPr>
            <a:xfrm>
              <a:off x="793589" y="1427247"/>
              <a:ext cx="2758789" cy="369332"/>
            </a:xfrm>
            <a:prstGeom prst="rect">
              <a:avLst/>
            </a:prstGeom>
            <a:noFill/>
          </p:spPr>
          <p:txBody>
            <a:bodyPr wrap="square" rtlCol="0">
              <a:spAutoFit/>
            </a:bodyPr>
            <a:lstStyle>
              <a:defPPr>
                <a:defRPr lang="en-US"/>
              </a:defPPr>
              <a:lvl1pPr algn="ctr">
                <a:defRPr sz="2000">
                  <a:solidFill>
                    <a:srgbClr val="282F4E"/>
                  </a:solidFill>
                  <a:latin typeface="+mj-lt"/>
                  <a:cs typeface="Archivo" pitchFamily="2" charset="0"/>
                </a:defRPr>
              </a:lvl1pPr>
            </a:lstStyle>
            <a:p>
              <a:pPr algn="r"/>
              <a:r>
                <a:rPr lang="en-US" sz="1800" b="1" dirty="0">
                  <a:solidFill>
                    <a:schemeClr val="bg1"/>
                  </a:solidFill>
                </a:rPr>
                <a:t>Omkar </a:t>
              </a:r>
              <a:r>
                <a:rPr lang="en-US" sz="1800" b="1" dirty="0" err="1">
                  <a:solidFill>
                    <a:schemeClr val="bg1"/>
                  </a:solidFill>
                </a:rPr>
                <a:t>Kabde</a:t>
              </a:r>
              <a:endParaRPr lang="en-US" sz="1800" b="1" dirty="0">
                <a:solidFill>
                  <a:schemeClr val="bg1"/>
                </a:solidFill>
              </a:endParaRPr>
            </a:p>
          </p:txBody>
        </p:sp>
        <p:sp>
          <p:nvSpPr>
            <p:cNvPr id="1042" name="TextBox 1041">
              <a:extLst>
                <a:ext uri="{FF2B5EF4-FFF2-40B4-BE49-F238E27FC236}">
                  <a16:creationId xmlns:a16="http://schemas.microsoft.com/office/drawing/2014/main" id="{DF209C7D-6AE0-4932-53EB-54D85A0C40DA}"/>
                </a:ext>
              </a:extLst>
            </p:cNvPr>
            <p:cNvSpPr txBox="1"/>
            <p:nvPr/>
          </p:nvSpPr>
          <p:spPr>
            <a:xfrm>
              <a:off x="1172072" y="1772510"/>
              <a:ext cx="2380306" cy="343235"/>
            </a:xfrm>
            <a:prstGeom prst="rect">
              <a:avLst/>
            </a:prstGeom>
            <a:noFill/>
          </p:spPr>
          <p:txBody>
            <a:bodyPr wrap="square" rtlCol="0">
              <a:spAutoFit/>
            </a:bodyPr>
            <a:lstStyle>
              <a:defPPr>
                <a:defRPr lang="en-US"/>
              </a:defPPr>
              <a:lvl1pPr algn="ctr">
                <a:lnSpc>
                  <a:spcPct val="130000"/>
                </a:lnSpc>
                <a:defRPr sz="1400">
                  <a:solidFill>
                    <a:srgbClr val="505880"/>
                  </a:solidFill>
                  <a:cs typeface="Archivo Light" pitchFamily="2" charset="0"/>
                </a:defRPr>
              </a:lvl1pPr>
            </a:lstStyle>
            <a:p>
              <a:pPr algn="r"/>
              <a:r>
                <a:rPr lang="id-ID" dirty="0">
                  <a:solidFill>
                    <a:schemeClr val="tx1">
                      <a:lumMod val="50000"/>
                      <a:lumOff val="50000"/>
                    </a:schemeClr>
                  </a:solidFill>
                  <a:latin typeface="+mj-lt"/>
                </a:rPr>
                <a:t>160122749058</a:t>
              </a:r>
            </a:p>
          </p:txBody>
        </p:sp>
      </p:grpSp>
      <p:grpSp>
        <p:nvGrpSpPr>
          <p:cNvPr id="1043" name="Group 1042">
            <a:extLst>
              <a:ext uri="{FF2B5EF4-FFF2-40B4-BE49-F238E27FC236}">
                <a16:creationId xmlns:a16="http://schemas.microsoft.com/office/drawing/2014/main" id="{C707CC66-DE69-739C-200D-6A1C8586DF96}"/>
              </a:ext>
            </a:extLst>
          </p:cNvPr>
          <p:cNvGrpSpPr/>
          <p:nvPr/>
        </p:nvGrpSpPr>
        <p:grpSpPr>
          <a:xfrm>
            <a:off x="1340647" y="4153309"/>
            <a:ext cx="2758789" cy="688498"/>
            <a:chOff x="7631824" y="1841830"/>
            <a:chExt cx="2758789" cy="688498"/>
          </a:xfrm>
        </p:grpSpPr>
        <p:sp>
          <p:nvSpPr>
            <p:cNvPr id="1044" name="TextBox 1043">
              <a:extLst>
                <a:ext uri="{FF2B5EF4-FFF2-40B4-BE49-F238E27FC236}">
                  <a16:creationId xmlns:a16="http://schemas.microsoft.com/office/drawing/2014/main" id="{61ABDBB4-7558-A328-D08B-FE8247C9A72A}"/>
                </a:ext>
              </a:extLst>
            </p:cNvPr>
            <p:cNvSpPr txBox="1"/>
            <p:nvPr/>
          </p:nvSpPr>
          <p:spPr>
            <a:xfrm>
              <a:off x="7631824" y="1841830"/>
              <a:ext cx="2758789" cy="369332"/>
            </a:xfrm>
            <a:prstGeom prst="rect">
              <a:avLst/>
            </a:prstGeom>
            <a:noFill/>
          </p:spPr>
          <p:txBody>
            <a:bodyPr wrap="square" rtlCol="0">
              <a:spAutoFit/>
            </a:bodyPr>
            <a:lstStyle>
              <a:defPPr>
                <a:defRPr lang="en-US"/>
              </a:defPPr>
              <a:lvl1pPr algn="ctr">
                <a:defRPr sz="2000">
                  <a:solidFill>
                    <a:srgbClr val="282F4E"/>
                  </a:solidFill>
                  <a:latin typeface="+mj-lt"/>
                  <a:cs typeface="Archivo" pitchFamily="2" charset="0"/>
                </a:defRPr>
              </a:lvl1pPr>
            </a:lstStyle>
            <a:p>
              <a:pPr algn="l"/>
              <a:r>
                <a:rPr lang="en-US" sz="1800" b="1" dirty="0">
                  <a:solidFill>
                    <a:schemeClr val="bg1"/>
                  </a:solidFill>
                </a:rPr>
                <a:t>Mohammed </a:t>
              </a:r>
              <a:r>
                <a:rPr lang="en-US" sz="1800" b="1" dirty="0" err="1">
                  <a:solidFill>
                    <a:schemeClr val="bg1"/>
                  </a:solidFill>
                </a:rPr>
                <a:t>Imaduddin</a:t>
              </a:r>
              <a:endParaRPr lang="en-US" sz="1800" b="1" dirty="0">
                <a:solidFill>
                  <a:schemeClr val="bg1"/>
                </a:solidFill>
              </a:endParaRPr>
            </a:p>
          </p:txBody>
        </p:sp>
        <p:sp>
          <p:nvSpPr>
            <p:cNvPr id="1045" name="TextBox 1044">
              <a:extLst>
                <a:ext uri="{FF2B5EF4-FFF2-40B4-BE49-F238E27FC236}">
                  <a16:creationId xmlns:a16="http://schemas.microsoft.com/office/drawing/2014/main" id="{33E89424-71FB-8129-1163-60BA46290E93}"/>
                </a:ext>
              </a:extLst>
            </p:cNvPr>
            <p:cNvSpPr txBox="1"/>
            <p:nvPr/>
          </p:nvSpPr>
          <p:spPr>
            <a:xfrm>
              <a:off x="7631825" y="2187093"/>
              <a:ext cx="2380306" cy="343235"/>
            </a:xfrm>
            <a:prstGeom prst="rect">
              <a:avLst/>
            </a:prstGeom>
            <a:noFill/>
          </p:spPr>
          <p:txBody>
            <a:bodyPr wrap="square" rtlCol="0">
              <a:spAutoFit/>
            </a:bodyPr>
            <a:lstStyle>
              <a:defPPr>
                <a:defRPr lang="en-US"/>
              </a:defPPr>
              <a:lvl1pPr algn="ctr">
                <a:lnSpc>
                  <a:spcPct val="130000"/>
                </a:lnSpc>
                <a:defRPr sz="1400">
                  <a:solidFill>
                    <a:srgbClr val="505880"/>
                  </a:solidFill>
                  <a:cs typeface="Archivo Light" pitchFamily="2" charset="0"/>
                </a:defRPr>
              </a:lvl1pPr>
            </a:lstStyle>
            <a:p>
              <a:pPr algn="l"/>
              <a:r>
                <a:rPr lang="id-ID" dirty="0">
                  <a:solidFill>
                    <a:schemeClr val="tx1">
                      <a:lumMod val="50000"/>
                      <a:lumOff val="50000"/>
                    </a:schemeClr>
                  </a:solidFill>
                  <a:latin typeface="+mj-lt"/>
                </a:rPr>
                <a:t>160122749053</a:t>
              </a:r>
            </a:p>
          </p:txBody>
        </p:sp>
      </p:grpSp>
      <p:grpSp>
        <p:nvGrpSpPr>
          <p:cNvPr id="1046" name="Group 1045">
            <a:extLst>
              <a:ext uri="{FF2B5EF4-FFF2-40B4-BE49-F238E27FC236}">
                <a16:creationId xmlns:a16="http://schemas.microsoft.com/office/drawing/2014/main" id="{9DBFB4A0-1F90-24F1-F50C-3EFA34EB6CB8}"/>
              </a:ext>
            </a:extLst>
          </p:cNvPr>
          <p:cNvGrpSpPr/>
          <p:nvPr/>
        </p:nvGrpSpPr>
        <p:grpSpPr>
          <a:xfrm>
            <a:off x="254142" y="5881477"/>
            <a:ext cx="2758789" cy="688498"/>
            <a:chOff x="793589" y="4526837"/>
            <a:chExt cx="2758789" cy="688498"/>
          </a:xfrm>
        </p:grpSpPr>
        <p:sp>
          <p:nvSpPr>
            <p:cNvPr id="1047" name="TextBox 1046">
              <a:extLst>
                <a:ext uri="{FF2B5EF4-FFF2-40B4-BE49-F238E27FC236}">
                  <a16:creationId xmlns:a16="http://schemas.microsoft.com/office/drawing/2014/main" id="{E94B67A4-8B52-9055-84CF-91085FC0F0F3}"/>
                </a:ext>
              </a:extLst>
            </p:cNvPr>
            <p:cNvSpPr txBox="1"/>
            <p:nvPr/>
          </p:nvSpPr>
          <p:spPr>
            <a:xfrm>
              <a:off x="793589" y="4526837"/>
              <a:ext cx="2758789" cy="369332"/>
            </a:xfrm>
            <a:prstGeom prst="rect">
              <a:avLst/>
            </a:prstGeom>
            <a:noFill/>
          </p:spPr>
          <p:txBody>
            <a:bodyPr wrap="square" rtlCol="0">
              <a:spAutoFit/>
            </a:bodyPr>
            <a:lstStyle>
              <a:defPPr>
                <a:defRPr lang="en-US"/>
              </a:defPPr>
              <a:lvl1pPr algn="ctr">
                <a:defRPr sz="2000">
                  <a:solidFill>
                    <a:srgbClr val="282F4E"/>
                  </a:solidFill>
                  <a:latin typeface="+mj-lt"/>
                  <a:cs typeface="Archivo" pitchFamily="2" charset="0"/>
                </a:defRPr>
              </a:lvl1pPr>
            </a:lstStyle>
            <a:p>
              <a:pPr algn="r"/>
              <a:r>
                <a:rPr lang="en-US" sz="1800" b="1" dirty="0">
                  <a:solidFill>
                    <a:schemeClr val="bg1"/>
                  </a:solidFill>
                </a:rPr>
                <a:t>Abdul </a:t>
              </a:r>
              <a:r>
                <a:rPr lang="en-US" sz="1800" b="1" dirty="0" err="1">
                  <a:solidFill>
                    <a:schemeClr val="bg1"/>
                  </a:solidFill>
                </a:rPr>
                <a:t>Wasae</a:t>
              </a:r>
              <a:endParaRPr lang="en-US" sz="1800" b="1" dirty="0">
                <a:solidFill>
                  <a:schemeClr val="bg1"/>
                </a:solidFill>
              </a:endParaRPr>
            </a:p>
          </p:txBody>
        </p:sp>
        <p:sp>
          <p:nvSpPr>
            <p:cNvPr id="1048" name="TextBox 1047">
              <a:extLst>
                <a:ext uri="{FF2B5EF4-FFF2-40B4-BE49-F238E27FC236}">
                  <a16:creationId xmlns:a16="http://schemas.microsoft.com/office/drawing/2014/main" id="{4ED58BBF-7036-060C-A367-6E4182F1730D}"/>
                </a:ext>
              </a:extLst>
            </p:cNvPr>
            <p:cNvSpPr txBox="1"/>
            <p:nvPr/>
          </p:nvSpPr>
          <p:spPr>
            <a:xfrm>
              <a:off x="1172072" y="4872100"/>
              <a:ext cx="2380306" cy="343235"/>
            </a:xfrm>
            <a:prstGeom prst="rect">
              <a:avLst/>
            </a:prstGeom>
            <a:noFill/>
          </p:spPr>
          <p:txBody>
            <a:bodyPr wrap="square" rtlCol="0">
              <a:spAutoFit/>
            </a:bodyPr>
            <a:lstStyle>
              <a:defPPr>
                <a:defRPr lang="en-US"/>
              </a:defPPr>
              <a:lvl1pPr algn="ctr">
                <a:lnSpc>
                  <a:spcPct val="130000"/>
                </a:lnSpc>
                <a:defRPr sz="1400">
                  <a:solidFill>
                    <a:srgbClr val="505880"/>
                  </a:solidFill>
                  <a:cs typeface="Archivo Light" pitchFamily="2" charset="0"/>
                </a:defRPr>
              </a:lvl1pPr>
            </a:lstStyle>
            <a:p>
              <a:pPr algn="r"/>
              <a:r>
                <a:rPr lang="id-ID" dirty="0">
                  <a:solidFill>
                    <a:schemeClr val="tx1">
                      <a:lumMod val="50000"/>
                      <a:lumOff val="50000"/>
                    </a:schemeClr>
                  </a:solidFill>
                  <a:latin typeface="+mj-lt"/>
                </a:rPr>
                <a:t>160122749027</a:t>
              </a:r>
            </a:p>
          </p:txBody>
        </p:sp>
      </p:grpSp>
      <p:grpSp>
        <p:nvGrpSpPr>
          <p:cNvPr id="1049" name="Group 1048">
            <a:extLst>
              <a:ext uri="{FF2B5EF4-FFF2-40B4-BE49-F238E27FC236}">
                <a16:creationId xmlns:a16="http://schemas.microsoft.com/office/drawing/2014/main" id="{8DF097C7-158D-E8F5-C6DC-F54C5C3F8239}"/>
              </a:ext>
            </a:extLst>
          </p:cNvPr>
          <p:cNvGrpSpPr/>
          <p:nvPr/>
        </p:nvGrpSpPr>
        <p:grpSpPr>
          <a:xfrm>
            <a:off x="1405141" y="5028902"/>
            <a:ext cx="2758789" cy="688498"/>
            <a:chOff x="7631824" y="1841830"/>
            <a:chExt cx="2758789" cy="688498"/>
          </a:xfrm>
        </p:grpSpPr>
        <p:sp>
          <p:nvSpPr>
            <p:cNvPr id="1050" name="TextBox 1049">
              <a:extLst>
                <a:ext uri="{FF2B5EF4-FFF2-40B4-BE49-F238E27FC236}">
                  <a16:creationId xmlns:a16="http://schemas.microsoft.com/office/drawing/2014/main" id="{3631E92D-83EE-44C4-A4C0-74C89E7275D1}"/>
                </a:ext>
              </a:extLst>
            </p:cNvPr>
            <p:cNvSpPr txBox="1"/>
            <p:nvPr/>
          </p:nvSpPr>
          <p:spPr>
            <a:xfrm>
              <a:off x="7631824" y="1841830"/>
              <a:ext cx="2758789" cy="369332"/>
            </a:xfrm>
            <a:prstGeom prst="rect">
              <a:avLst/>
            </a:prstGeom>
            <a:noFill/>
          </p:spPr>
          <p:txBody>
            <a:bodyPr wrap="square" rtlCol="0">
              <a:spAutoFit/>
            </a:bodyPr>
            <a:lstStyle>
              <a:defPPr>
                <a:defRPr lang="en-US"/>
              </a:defPPr>
              <a:lvl1pPr algn="ctr">
                <a:defRPr sz="2000">
                  <a:solidFill>
                    <a:srgbClr val="282F4E"/>
                  </a:solidFill>
                  <a:latin typeface="+mj-lt"/>
                  <a:cs typeface="Archivo" pitchFamily="2" charset="0"/>
                </a:defRPr>
              </a:lvl1pPr>
            </a:lstStyle>
            <a:p>
              <a:pPr algn="l"/>
              <a:r>
                <a:rPr lang="en-US" sz="1800" b="1" dirty="0">
                  <a:solidFill>
                    <a:schemeClr val="bg1"/>
                  </a:solidFill>
                </a:rPr>
                <a:t>Mahesh Bhat</a:t>
              </a:r>
            </a:p>
          </p:txBody>
        </p:sp>
        <p:sp>
          <p:nvSpPr>
            <p:cNvPr id="1051" name="TextBox 1050">
              <a:extLst>
                <a:ext uri="{FF2B5EF4-FFF2-40B4-BE49-F238E27FC236}">
                  <a16:creationId xmlns:a16="http://schemas.microsoft.com/office/drawing/2014/main" id="{7B1321BA-23A3-9B5C-A83A-D7BFDDDD06FC}"/>
                </a:ext>
              </a:extLst>
            </p:cNvPr>
            <p:cNvSpPr txBox="1"/>
            <p:nvPr/>
          </p:nvSpPr>
          <p:spPr>
            <a:xfrm>
              <a:off x="7631825" y="2187093"/>
              <a:ext cx="2380306" cy="343235"/>
            </a:xfrm>
            <a:prstGeom prst="rect">
              <a:avLst/>
            </a:prstGeom>
            <a:noFill/>
          </p:spPr>
          <p:txBody>
            <a:bodyPr wrap="square" rtlCol="0">
              <a:spAutoFit/>
            </a:bodyPr>
            <a:lstStyle>
              <a:defPPr>
                <a:defRPr lang="en-US"/>
              </a:defPPr>
              <a:lvl1pPr algn="ctr">
                <a:lnSpc>
                  <a:spcPct val="130000"/>
                </a:lnSpc>
                <a:defRPr sz="1400">
                  <a:solidFill>
                    <a:srgbClr val="505880"/>
                  </a:solidFill>
                  <a:cs typeface="Archivo Light" pitchFamily="2" charset="0"/>
                </a:defRPr>
              </a:lvl1pPr>
            </a:lstStyle>
            <a:p>
              <a:pPr algn="l"/>
              <a:r>
                <a:rPr lang="id-ID" dirty="0">
                  <a:solidFill>
                    <a:schemeClr val="tx1">
                      <a:lumMod val="50000"/>
                      <a:lumOff val="50000"/>
                    </a:schemeClr>
                  </a:solidFill>
                  <a:latin typeface="+mj-lt"/>
                </a:rPr>
                <a:t>160122749049</a:t>
              </a:r>
            </a:p>
          </p:txBody>
        </p:sp>
      </p:grpSp>
      <p:sp>
        <p:nvSpPr>
          <p:cNvPr id="1052" name="TextBox 1051">
            <a:extLst>
              <a:ext uri="{FF2B5EF4-FFF2-40B4-BE49-F238E27FC236}">
                <a16:creationId xmlns:a16="http://schemas.microsoft.com/office/drawing/2014/main" id="{F7F8D5F7-19A3-5A02-E282-E5B2C4F8E50D}"/>
              </a:ext>
            </a:extLst>
          </p:cNvPr>
          <p:cNvSpPr txBox="1"/>
          <p:nvPr/>
        </p:nvSpPr>
        <p:spPr>
          <a:xfrm>
            <a:off x="5887903" y="3694549"/>
            <a:ext cx="5519460" cy="1877437"/>
          </a:xfrm>
          <a:prstGeom prst="rect">
            <a:avLst/>
          </a:prstGeom>
          <a:noFill/>
        </p:spPr>
        <p:txBody>
          <a:bodyPr wrap="none" rtlCol="0">
            <a:spAutoFit/>
          </a:bodyPr>
          <a:lstStyle/>
          <a:p>
            <a:pPr algn="ctr"/>
            <a:r>
              <a:rPr lang="en-US" spc="300" dirty="0">
                <a:solidFill>
                  <a:schemeClr val="accent1"/>
                </a:solidFill>
                <a:latin typeface="+mj-lt"/>
              </a:rPr>
              <a:t>Robotics &amp; Drones Lab – Final Project</a:t>
            </a:r>
          </a:p>
          <a:p>
            <a:pPr algn="ctr"/>
            <a:endParaRPr lang="en-US" spc="300" dirty="0">
              <a:solidFill>
                <a:schemeClr val="accent1"/>
              </a:solidFill>
              <a:latin typeface="+mj-lt"/>
            </a:endParaRPr>
          </a:p>
          <a:p>
            <a:pPr algn="ctr"/>
            <a:r>
              <a:rPr lang="en-US" sz="2000" b="1" spc="300" dirty="0">
                <a:solidFill>
                  <a:schemeClr val="accent1"/>
                </a:solidFill>
                <a:latin typeface="+mj-lt"/>
              </a:rPr>
              <a:t>Under the guidance of </a:t>
            </a:r>
          </a:p>
          <a:p>
            <a:pPr algn="ctr"/>
            <a:r>
              <a:rPr lang="en-US" sz="2000" b="1" spc="300" dirty="0">
                <a:solidFill>
                  <a:srgbClr val="0099F0"/>
                </a:solidFill>
                <a:latin typeface="+mj-lt"/>
              </a:rPr>
              <a:t>Smt. Venkata Sushma Chinta</a:t>
            </a:r>
            <a:r>
              <a:rPr lang="en-US" sz="2000" b="1" spc="300" dirty="0">
                <a:solidFill>
                  <a:schemeClr val="accent1"/>
                </a:solidFill>
                <a:latin typeface="+mj-lt"/>
              </a:rPr>
              <a:t> </a:t>
            </a:r>
          </a:p>
          <a:p>
            <a:pPr algn="ctr"/>
            <a:r>
              <a:rPr lang="en-US" sz="2000" b="1" spc="300" dirty="0">
                <a:solidFill>
                  <a:schemeClr val="accent1"/>
                </a:solidFill>
                <a:latin typeface="+mj-lt"/>
              </a:rPr>
              <a:t>Asst Professor</a:t>
            </a:r>
          </a:p>
          <a:p>
            <a:pPr algn="ctr"/>
            <a:r>
              <a:rPr lang="en-US" sz="2000" b="1" spc="300" dirty="0">
                <a:solidFill>
                  <a:schemeClr val="accent1"/>
                </a:solidFill>
                <a:latin typeface="+mj-lt"/>
              </a:rPr>
              <a:t>Mechanical Eng. Department</a:t>
            </a:r>
            <a:endParaRPr lang="en-ID" sz="2000" b="1" spc="300" dirty="0">
              <a:solidFill>
                <a:schemeClr val="accent1"/>
              </a:solidFill>
              <a:latin typeface="+mj-lt"/>
            </a:endParaRPr>
          </a:p>
        </p:txBody>
      </p:sp>
    </p:spTree>
    <p:extLst>
      <p:ext uri="{BB962C8B-B14F-4D97-AF65-F5344CB8AC3E}">
        <p14:creationId xmlns:p14="http://schemas.microsoft.com/office/powerpoint/2010/main" val="2348027023"/>
      </p:ext>
    </p:extLst>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250"/>
                                  </p:stCondLst>
                                  <p:childTnLst>
                                    <p:set>
                                      <p:cBhvr>
                                        <p:cTn id="6" dur="1" fill="hold">
                                          <p:stCondLst>
                                            <p:cond delay="0"/>
                                          </p:stCondLst>
                                        </p:cTn>
                                        <p:tgtEl>
                                          <p:spTgt spid="40"/>
                                        </p:tgtEl>
                                        <p:attrNameLst>
                                          <p:attrName>style.visibility</p:attrName>
                                        </p:attrNameLst>
                                      </p:cBhvr>
                                      <p:to>
                                        <p:strVal val="visible"/>
                                      </p:to>
                                    </p:set>
                                    <p:animEffect transition="in" filter="strips(downRight)">
                                      <p:cBhvr>
                                        <p:cTn id="7" dur="750"/>
                                        <p:tgtEl>
                                          <p:spTgt spid="40"/>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750"/>
                                        <p:tgtEl>
                                          <p:spTgt spid="41"/>
                                        </p:tgtEl>
                                      </p:cBhvr>
                                    </p:animEffect>
                                  </p:childTnLst>
                                </p:cTn>
                              </p:par>
                              <p:par>
                                <p:cTn id="11" presetID="42" presetClass="path" presetSubtype="0" repeatCount="indefinite" autoRev="1" fill="hold" grpId="1" nodeType="withEffect">
                                  <p:stCondLst>
                                    <p:cond delay="750"/>
                                  </p:stCondLst>
                                  <p:childTnLst>
                                    <p:animMotion origin="layout" path="M -2.91667E-6 1.11111E-6 L -2.91667E-6 -0.22199 " pathEditMode="relative" rAng="0" ptsTypes="AA">
                                      <p:cBhvr>
                                        <p:cTn id="12" dur="2500" fill="hold"/>
                                        <p:tgtEl>
                                          <p:spTgt spid="41"/>
                                        </p:tgtEl>
                                        <p:attrNameLst>
                                          <p:attrName>ppt_x</p:attrName>
                                          <p:attrName>ppt_y</p:attrName>
                                        </p:attrNameLst>
                                      </p:cBhvr>
                                      <p:rCtr x="0" y="-11111"/>
                                    </p:animMotion>
                                  </p:childTnLst>
                                </p:cTn>
                              </p:par>
                              <p:par>
                                <p:cTn id="13" presetID="18" presetClass="entr" presetSubtype="9" fill="hold" grpId="0" nodeType="withEffect">
                                  <p:stCondLst>
                                    <p:cond delay="250"/>
                                  </p:stCondLst>
                                  <p:childTnLst>
                                    <p:set>
                                      <p:cBhvr>
                                        <p:cTn id="14" dur="1" fill="hold">
                                          <p:stCondLst>
                                            <p:cond delay="0"/>
                                          </p:stCondLst>
                                        </p:cTn>
                                        <p:tgtEl>
                                          <p:spTgt spid="8"/>
                                        </p:tgtEl>
                                        <p:attrNameLst>
                                          <p:attrName>style.visibility</p:attrName>
                                        </p:attrNameLst>
                                      </p:cBhvr>
                                      <p:to>
                                        <p:strVal val="visible"/>
                                      </p:to>
                                    </p:set>
                                    <p:animEffect transition="in" filter="strips(upLeft)">
                                      <p:cBhvr>
                                        <p:cTn id="15" dur="750"/>
                                        <p:tgtEl>
                                          <p:spTgt spid="8"/>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750"/>
                                        <p:tgtEl>
                                          <p:spTgt spid="12"/>
                                        </p:tgtEl>
                                      </p:cBhvr>
                                    </p:animEffect>
                                  </p:childTnLst>
                                </p:cTn>
                              </p:par>
                              <p:par>
                                <p:cTn id="19" presetID="42" presetClass="path" presetSubtype="0" repeatCount="indefinite" autoRev="1" fill="hold" grpId="1" nodeType="withEffect">
                                  <p:stCondLst>
                                    <p:cond delay="750"/>
                                  </p:stCondLst>
                                  <p:childTnLst>
                                    <p:animMotion origin="layout" path="M -4.375E-6 -7.40741E-7 L -4.375E-6 -0.22199 " pathEditMode="relative" rAng="0" ptsTypes="AA">
                                      <p:cBhvr>
                                        <p:cTn id="20" dur="2000" fill="hold"/>
                                        <p:tgtEl>
                                          <p:spTgt spid="12"/>
                                        </p:tgtEl>
                                        <p:attrNameLst>
                                          <p:attrName>ppt_x</p:attrName>
                                          <p:attrName>ppt_y</p:attrName>
                                        </p:attrNameLst>
                                      </p:cBhvr>
                                      <p:rCtr x="0" y="-11111"/>
                                    </p:animMotion>
                                  </p:childTnLst>
                                </p:cTn>
                              </p:par>
                              <p:par>
                                <p:cTn id="21" presetID="10" presetClass="entr" presetSubtype="0" fill="hold" grpId="0" nodeType="withEffect">
                                  <p:stCondLst>
                                    <p:cond delay="75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750"/>
                                        <p:tgtEl>
                                          <p:spTgt spid="43"/>
                                        </p:tgtEl>
                                      </p:cBhvr>
                                    </p:animEffect>
                                  </p:childTnLst>
                                </p:cTn>
                              </p:par>
                              <p:par>
                                <p:cTn id="24" presetID="42" presetClass="path" presetSubtype="0" repeatCount="indefinite" autoRev="1" fill="hold" grpId="1" nodeType="withEffect">
                                  <p:stCondLst>
                                    <p:cond delay="750"/>
                                  </p:stCondLst>
                                  <p:childTnLst>
                                    <p:animMotion origin="layout" path="M -2.70833E-6 -3.33333E-6 L -2.70833E-6 -0.22199 " pathEditMode="relative" rAng="0" ptsTypes="AA">
                                      <p:cBhvr>
                                        <p:cTn id="25" dur="2000" fill="hold"/>
                                        <p:tgtEl>
                                          <p:spTgt spid="43"/>
                                        </p:tgtEl>
                                        <p:attrNameLst>
                                          <p:attrName>ppt_x</p:attrName>
                                          <p:attrName>ppt_y</p:attrName>
                                        </p:attrNameLst>
                                      </p:cBhvr>
                                      <p:rCtr x="0" y="-11111"/>
                                    </p:animMotion>
                                  </p:childTnLst>
                                </p:cTn>
                              </p:par>
                              <p:par>
                                <p:cTn id="26" presetID="18" presetClass="entr" presetSubtype="9" fill="hold" grpId="0" nodeType="withEffect">
                                  <p:stCondLst>
                                    <p:cond delay="250"/>
                                  </p:stCondLst>
                                  <p:childTnLst>
                                    <p:set>
                                      <p:cBhvr>
                                        <p:cTn id="27" dur="1" fill="hold">
                                          <p:stCondLst>
                                            <p:cond delay="0"/>
                                          </p:stCondLst>
                                        </p:cTn>
                                        <p:tgtEl>
                                          <p:spTgt spid="42"/>
                                        </p:tgtEl>
                                        <p:attrNameLst>
                                          <p:attrName>style.visibility</p:attrName>
                                        </p:attrNameLst>
                                      </p:cBhvr>
                                      <p:to>
                                        <p:strVal val="visible"/>
                                      </p:to>
                                    </p:set>
                                    <p:animEffect transition="in" filter="strips(upLeft)">
                                      <p:cBhvr>
                                        <p:cTn id="28" dur="750"/>
                                        <p:tgtEl>
                                          <p:spTgt spid="42"/>
                                        </p:tgtEl>
                                      </p:cBhvr>
                                    </p:animEffect>
                                  </p:childTnLst>
                                </p:cTn>
                              </p:par>
                              <p:par>
                                <p:cTn id="29" presetID="18" presetClass="entr" presetSubtype="6" fill="hold" grpId="0" nodeType="withEffect">
                                  <p:stCondLst>
                                    <p:cond delay="250"/>
                                  </p:stCondLst>
                                  <p:childTnLst>
                                    <p:set>
                                      <p:cBhvr>
                                        <p:cTn id="30" dur="1" fill="hold">
                                          <p:stCondLst>
                                            <p:cond delay="0"/>
                                          </p:stCondLst>
                                        </p:cTn>
                                        <p:tgtEl>
                                          <p:spTgt spid="13"/>
                                        </p:tgtEl>
                                        <p:attrNameLst>
                                          <p:attrName>style.visibility</p:attrName>
                                        </p:attrNameLst>
                                      </p:cBhvr>
                                      <p:to>
                                        <p:strVal val="visible"/>
                                      </p:to>
                                    </p:set>
                                    <p:animEffect transition="in" filter="strips(downRight)">
                                      <p:cBhvr>
                                        <p:cTn id="31" dur="750"/>
                                        <p:tgtEl>
                                          <p:spTgt spid="13"/>
                                        </p:tgtEl>
                                      </p:cBhvr>
                                    </p:animEffect>
                                  </p:childTnLst>
                                </p:cTn>
                              </p:par>
                              <p:par>
                                <p:cTn id="32" presetID="10" presetClass="entr" presetSubtype="0" fill="hold" grpId="0" nodeType="withEffect">
                                  <p:stCondLst>
                                    <p:cond delay="75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750"/>
                                        <p:tgtEl>
                                          <p:spTgt spid="14"/>
                                        </p:tgtEl>
                                      </p:cBhvr>
                                    </p:animEffect>
                                  </p:childTnLst>
                                </p:cTn>
                              </p:par>
                              <p:par>
                                <p:cTn id="35" presetID="42" presetClass="path" presetSubtype="0" repeatCount="indefinite" autoRev="1" fill="hold" grpId="1" nodeType="withEffect">
                                  <p:stCondLst>
                                    <p:cond delay="750"/>
                                  </p:stCondLst>
                                  <p:childTnLst>
                                    <p:animMotion origin="layout" path="M 4.16667E-7 3.33333E-6 L 4.16667E-7 -0.22199 " pathEditMode="relative" rAng="0" ptsTypes="AA">
                                      <p:cBhvr>
                                        <p:cTn id="36" dur="2500" fill="hold"/>
                                        <p:tgtEl>
                                          <p:spTgt spid="14"/>
                                        </p:tgtEl>
                                        <p:attrNameLst>
                                          <p:attrName>ppt_x</p:attrName>
                                          <p:attrName>ppt_y</p:attrName>
                                        </p:attrNameLst>
                                      </p:cBhvr>
                                      <p:rCtr x="0" y="-11111"/>
                                    </p:animMotion>
                                  </p:childTnLst>
                                </p:cTn>
                              </p:par>
                              <p:par>
                                <p:cTn id="37" presetID="14" presetClass="entr" presetSubtype="10" fill="hold" nodeType="withEffect">
                                  <p:stCondLst>
                                    <p:cond delay="750"/>
                                  </p:stCondLst>
                                  <p:childTnLst>
                                    <p:set>
                                      <p:cBhvr>
                                        <p:cTn id="38" dur="1" fill="hold">
                                          <p:stCondLst>
                                            <p:cond delay="0"/>
                                          </p:stCondLst>
                                        </p:cTn>
                                        <p:tgtEl>
                                          <p:spTgt spid="2"/>
                                        </p:tgtEl>
                                        <p:attrNameLst>
                                          <p:attrName>style.visibility</p:attrName>
                                        </p:attrNameLst>
                                      </p:cBhvr>
                                      <p:to>
                                        <p:strVal val="visible"/>
                                      </p:to>
                                    </p:set>
                                    <p:animEffect transition="in" filter="randombar(horizontal)">
                                      <p:cBhvr>
                                        <p:cTn id="39" dur="500"/>
                                        <p:tgtEl>
                                          <p:spTgt spid="2"/>
                                        </p:tgtEl>
                                      </p:cBhvr>
                                    </p:animEffect>
                                  </p:childTnLst>
                                </p:cTn>
                              </p:par>
                              <p:par>
                                <p:cTn id="40" presetID="2" presetClass="entr" presetSubtype="4" accel="12000" decel="88000" fill="hold" grpId="0" nodeType="withEffect">
                                  <p:stCondLst>
                                    <p:cond delay="0"/>
                                  </p:stCondLst>
                                  <p:childTnLst>
                                    <p:set>
                                      <p:cBhvr>
                                        <p:cTn id="41" dur="1" fill="hold">
                                          <p:stCondLst>
                                            <p:cond delay="0"/>
                                          </p:stCondLst>
                                        </p:cTn>
                                        <p:tgtEl>
                                          <p:spTgt spid="5"/>
                                        </p:tgtEl>
                                        <p:attrNameLst>
                                          <p:attrName>style.visibility</p:attrName>
                                        </p:attrNameLst>
                                      </p:cBhvr>
                                      <p:to>
                                        <p:strVal val="visible"/>
                                      </p:to>
                                    </p:set>
                                    <p:anim calcmode="lin" valueType="num">
                                      <p:cBhvr additive="base">
                                        <p:cTn id="42" dur="1000" fill="hold"/>
                                        <p:tgtEl>
                                          <p:spTgt spid="5"/>
                                        </p:tgtEl>
                                        <p:attrNameLst>
                                          <p:attrName>ppt_x</p:attrName>
                                        </p:attrNameLst>
                                      </p:cBhvr>
                                      <p:tavLst>
                                        <p:tav tm="0">
                                          <p:val>
                                            <p:strVal val="#ppt_x"/>
                                          </p:val>
                                        </p:tav>
                                        <p:tav tm="100000">
                                          <p:val>
                                            <p:strVal val="#ppt_x"/>
                                          </p:val>
                                        </p:tav>
                                      </p:tavLst>
                                    </p:anim>
                                    <p:anim calcmode="lin" valueType="num">
                                      <p:cBhvr additive="base">
                                        <p:cTn id="43" dur="1000" fill="hold"/>
                                        <p:tgtEl>
                                          <p:spTgt spid="5"/>
                                        </p:tgtEl>
                                        <p:attrNameLst>
                                          <p:attrName>ppt_y</p:attrName>
                                        </p:attrNameLst>
                                      </p:cBhvr>
                                      <p:tavLst>
                                        <p:tav tm="0">
                                          <p:val>
                                            <p:strVal val="1+#ppt_h/2"/>
                                          </p:val>
                                        </p:tav>
                                        <p:tav tm="100000">
                                          <p:val>
                                            <p:strVal val="#ppt_y"/>
                                          </p:val>
                                        </p:tav>
                                      </p:tavLst>
                                    </p:anim>
                                  </p:childTnLst>
                                </p:cTn>
                              </p:par>
                              <p:par>
                                <p:cTn id="44" presetID="2" presetClass="entr" presetSubtype="4" accel="12000" decel="88000" fill="hold" grpId="0" nodeType="withEffect">
                                  <p:stCondLst>
                                    <p:cond delay="0"/>
                                  </p:stCondLst>
                                  <p:childTnLst>
                                    <p:set>
                                      <p:cBhvr>
                                        <p:cTn id="45" dur="1" fill="hold">
                                          <p:stCondLst>
                                            <p:cond delay="0"/>
                                          </p:stCondLst>
                                        </p:cTn>
                                        <p:tgtEl>
                                          <p:spTgt spid="1052"/>
                                        </p:tgtEl>
                                        <p:attrNameLst>
                                          <p:attrName>style.visibility</p:attrName>
                                        </p:attrNameLst>
                                      </p:cBhvr>
                                      <p:to>
                                        <p:strVal val="visible"/>
                                      </p:to>
                                    </p:set>
                                    <p:anim calcmode="lin" valueType="num">
                                      <p:cBhvr additive="base">
                                        <p:cTn id="46" dur="1000" fill="hold"/>
                                        <p:tgtEl>
                                          <p:spTgt spid="1052"/>
                                        </p:tgtEl>
                                        <p:attrNameLst>
                                          <p:attrName>ppt_x</p:attrName>
                                        </p:attrNameLst>
                                      </p:cBhvr>
                                      <p:tavLst>
                                        <p:tav tm="0">
                                          <p:val>
                                            <p:strVal val="#ppt_x"/>
                                          </p:val>
                                        </p:tav>
                                        <p:tav tm="100000">
                                          <p:val>
                                            <p:strVal val="#ppt_x"/>
                                          </p:val>
                                        </p:tav>
                                      </p:tavLst>
                                    </p:anim>
                                    <p:anim calcmode="lin" valueType="num">
                                      <p:cBhvr additive="base">
                                        <p:cTn id="47" dur="1000" fill="hold"/>
                                        <p:tgtEl>
                                          <p:spTgt spid="105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2" grpId="1" animBg="1"/>
      <p:bldP spid="13" grpId="0" animBg="1"/>
      <p:bldP spid="14" grpId="0" animBg="1"/>
      <p:bldP spid="14" grpId="1" animBg="1"/>
      <p:bldP spid="40" grpId="0" animBg="1"/>
      <p:bldP spid="41" grpId="0" animBg="1"/>
      <p:bldP spid="41" grpId="1" animBg="1"/>
      <p:bldP spid="42" grpId="0" animBg="1"/>
      <p:bldP spid="43" grpId="0" animBg="1"/>
      <p:bldP spid="43" grpId="1" animBg="1"/>
      <p:bldP spid="5" grpId="0"/>
      <p:bldP spid="105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8B69B934-B944-48A1-93B9-446AB3384245}"/>
              </a:ext>
            </a:extLst>
          </p:cNvPr>
          <p:cNvSpPr txBox="1"/>
          <p:nvPr/>
        </p:nvSpPr>
        <p:spPr>
          <a:xfrm>
            <a:off x="1714500" y="763972"/>
            <a:ext cx="8763000" cy="701731"/>
          </a:xfrm>
          <a:prstGeom prst="rect">
            <a:avLst/>
          </a:prstGeom>
          <a:noFill/>
        </p:spPr>
        <p:txBody>
          <a:bodyPr wrap="square" rtlCol="0">
            <a:spAutoFit/>
          </a:bodyPr>
          <a:lstStyle/>
          <a:p>
            <a:pPr algn="ctr">
              <a:lnSpc>
                <a:spcPct val="90000"/>
              </a:lnSpc>
            </a:pPr>
            <a:r>
              <a:rPr lang="en-US" sz="4400" b="1" dirty="0">
                <a:solidFill>
                  <a:schemeClr val="accent1"/>
                </a:solidFill>
                <a:latin typeface="+mj-lt"/>
                <a:cs typeface="Archivo" pitchFamily="2" charset="0"/>
              </a:rPr>
              <a:t>Components</a:t>
            </a:r>
            <a:r>
              <a:rPr lang="en-US" sz="4400" b="1" dirty="0">
                <a:solidFill>
                  <a:schemeClr val="bg1"/>
                </a:solidFill>
                <a:latin typeface="+mj-lt"/>
                <a:cs typeface="Archivo" pitchFamily="2" charset="0"/>
              </a:rPr>
              <a:t> Used</a:t>
            </a:r>
          </a:p>
        </p:txBody>
      </p:sp>
      <p:sp>
        <p:nvSpPr>
          <p:cNvPr id="6" name="TextBox 5">
            <a:extLst>
              <a:ext uri="{FF2B5EF4-FFF2-40B4-BE49-F238E27FC236}">
                <a16:creationId xmlns:a16="http://schemas.microsoft.com/office/drawing/2014/main" id="{916ACD0F-E420-46A4-9A80-E0F278B2E62D}"/>
              </a:ext>
            </a:extLst>
          </p:cNvPr>
          <p:cNvSpPr txBox="1"/>
          <p:nvPr/>
        </p:nvSpPr>
        <p:spPr>
          <a:xfrm>
            <a:off x="1582164" y="4971363"/>
            <a:ext cx="2465388" cy="678071"/>
          </a:xfrm>
          <a:prstGeom prst="rect">
            <a:avLst/>
          </a:prstGeom>
          <a:noFill/>
        </p:spPr>
        <p:txBody>
          <a:bodyPr wrap="square" rtlCol="0">
            <a:spAutoFit/>
          </a:bodyPr>
          <a:lstStyle>
            <a:defPPr>
              <a:defRPr lang="en-US"/>
            </a:defPPr>
            <a:lvl1pPr>
              <a:lnSpc>
                <a:spcPct val="110000"/>
              </a:lnSpc>
              <a:defRPr>
                <a:solidFill>
                  <a:srgbClr val="282F4E"/>
                </a:solidFill>
                <a:latin typeface="+mj-lt"/>
                <a:cs typeface="Archivo" pitchFamily="2" charset="0"/>
              </a:defRPr>
            </a:lvl1pPr>
          </a:lstStyle>
          <a:p>
            <a:pPr algn="ctr"/>
            <a:r>
              <a:rPr lang="en-US" dirty="0">
                <a:solidFill>
                  <a:schemeClr val="bg1"/>
                </a:solidFill>
              </a:rPr>
              <a:t>To connect and scan for wi-fi networks </a:t>
            </a:r>
          </a:p>
        </p:txBody>
      </p:sp>
      <p:sp>
        <p:nvSpPr>
          <p:cNvPr id="12" name="TextBox 11">
            <a:extLst>
              <a:ext uri="{FF2B5EF4-FFF2-40B4-BE49-F238E27FC236}">
                <a16:creationId xmlns:a16="http://schemas.microsoft.com/office/drawing/2014/main" id="{38252F5F-270B-41CB-8BA5-5CCBE9340C3B}"/>
              </a:ext>
            </a:extLst>
          </p:cNvPr>
          <p:cNvSpPr txBox="1"/>
          <p:nvPr/>
        </p:nvSpPr>
        <p:spPr>
          <a:xfrm>
            <a:off x="4776670" y="4971363"/>
            <a:ext cx="2689782" cy="982833"/>
          </a:xfrm>
          <a:prstGeom prst="rect">
            <a:avLst/>
          </a:prstGeom>
          <a:noFill/>
        </p:spPr>
        <p:txBody>
          <a:bodyPr wrap="square" rtlCol="0">
            <a:spAutoFit/>
          </a:bodyPr>
          <a:lstStyle>
            <a:defPPr>
              <a:defRPr lang="en-US"/>
            </a:defPPr>
            <a:lvl1pPr>
              <a:lnSpc>
                <a:spcPct val="110000"/>
              </a:lnSpc>
              <a:defRPr>
                <a:solidFill>
                  <a:srgbClr val="282F4E"/>
                </a:solidFill>
                <a:latin typeface="+mj-lt"/>
                <a:cs typeface="Archivo" pitchFamily="2" charset="0"/>
              </a:defRPr>
            </a:lvl1pPr>
          </a:lstStyle>
          <a:p>
            <a:pPr algn="ctr"/>
            <a:r>
              <a:rPr lang="en-US" dirty="0">
                <a:solidFill>
                  <a:schemeClr val="bg1"/>
                </a:solidFill>
              </a:rPr>
              <a:t>Inter-Integrated Circuit</a:t>
            </a:r>
          </a:p>
          <a:p>
            <a:pPr algn="ctr"/>
            <a:r>
              <a:rPr lang="en-US" dirty="0">
                <a:solidFill>
                  <a:schemeClr val="bg1"/>
                </a:solidFill>
              </a:rPr>
              <a:t>Communication protocol used to connect devices</a:t>
            </a:r>
          </a:p>
        </p:txBody>
      </p:sp>
      <p:sp>
        <p:nvSpPr>
          <p:cNvPr id="8" name="Rectangle: Rounded Corners 7">
            <a:extLst>
              <a:ext uri="{FF2B5EF4-FFF2-40B4-BE49-F238E27FC236}">
                <a16:creationId xmlns:a16="http://schemas.microsoft.com/office/drawing/2014/main" id="{EAB8BCE5-84EB-404E-AB09-A7D9F77AD4B2}"/>
              </a:ext>
            </a:extLst>
          </p:cNvPr>
          <p:cNvSpPr/>
          <p:nvPr/>
        </p:nvSpPr>
        <p:spPr>
          <a:xfrm>
            <a:off x="2073202" y="4363684"/>
            <a:ext cx="1644330" cy="396099"/>
          </a:xfrm>
          <a:prstGeom prst="roundRect">
            <a:avLst>
              <a:gd name="adj" fmla="val 50000"/>
            </a:avLst>
          </a:prstGeom>
          <a:gradFill>
            <a:gsLst>
              <a:gs pos="0">
                <a:schemeClr val="accent1">
                  <a:lumMod val="60000"/>
                  <a:lumOff val="40000"/>
                </a:schemeClr>
              </a:gs>
              <a:gs pos="43000">
                <a:schemeClr val="accent1"/>
              </a:gs>
              <a:gs pos="100000">
                <a:schemeClr val="accent1"/>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pPr algn="ctr"/>
            <a:r>
              <a:rPr lang="en-US" sz="1200" dirty="0">
                <a:solidFill>
                  <a:schemeClr val="bg1"/>
                </a:solidFill>
                <a:latin typeface="+mj-lt"/>
              </a:rPr>
              <a:t>ESP8266</a:t>
            </a:r>
          </a:p>
        </p:txBody>
      </p:sp>
      <p:sp>
        <p:nvSpPr>
          <p:cNvPr id="15" name="TextBox 14">
            <a:extLst>
              <a:ext uri="{FF2B5EF4-FFF2-40B4-BE49-F238E27FC236}">
                <a16:creationId xmlns:a16="http://schemas.microsoft.com/office/drawing/2014/main" id="{553FD5F4-0803-4438-8E45-61413A6F1A72}"/>
              </a:ext>
            </a:extLst>
          </p:cNvPr>
          <p:cNvSpPr txBox="1"/>
          <p:nvPr/>
        </p:nvSpPr>
        <p:spPr>
          <a:xfrm>
            <a:off x="7997446" y="4971363"/>
            <a:ext cx="2465388" cy="982833"/>
          </a:xfrm>
          <a:prstGeom prst="rect">
            <a:avLst/>
          </a:prstGeom>
          <a:noFill/>
        </p:spPr>
        <p:txBody>
          <a:bodyPr wrap="square" rtlCol="0">
            <a:spAutoFit/>
          </a:bodyPr>
          <a:lstStyle>
            <a:defPPr>
              <a:defRPr lang="en-US"/>
            </a:defPPr>
            <a:lvl1pPr>
              <a:lnSpc>
                <a:spcPct val="110000"/>
              </a:lnSpc>
              <a:defRPr>
                <a:solidFill>
                  <a:srgbClr val="282F4E"/>
                </a:solidFill>
                <a:latin typeface="+mj-lt"/>
                <a:cs typeface="Archivo" pitchFamily="2" charset="0"/>
              </a:defRPr>
            </a:lvl1pPr>
          </a:lstStyle>
          <a:p>
            <a:pPr algn="ctr"/>
            <a:r>
              <a:rPr lang="en-US" dirty="0">
                <a:solidFill>
                  <a:schemeClr val="bg1"/>
                </a:solidFill>
              </a:rPr>
              <a:t>To display Wi-Fi networks available and their status</a:t>
            </a:r>
          </a:p>
        </p:txBody>
      </p:sp>
      <p:sp>
        <p:nvSpPr>
          <p:cNvPr id="10" name="Rectangle: Rounded Corners 9">
            <a:extLst>
              <a:ext uri="{FF2B5EF4-FFF2-40B4-BE49-F238E27FC236}">
                <a16:creationId xmlns:a16="http://schemas.microsoft.com/office/drawing/2014/main" id="{B0873E84-06FA-4C74-B6E3-6162DC800A0E}"/>
              </a:ext>
            </a:extLst>
          </p:cNvPr>
          <p:cNvSpPr/>
          <p:nvPr/>
        </p:nvSpPr>
        <p:spPr>
          <a:xfrm>
            <a:off x="8468942" y="4373516"/>
            <a:ext cx="1644330" cy="396099"/>
          </a:xfrm>
          <a:prstGeom prst="roundRect">
            <a:avLst>
              <a:gd name="adj" fmla="val 50000"/>
            </a:avLst>
          </a:prstGeom>
          <a:gradFill>
            <a:gsLst>
              <a:gs pos="0">
                <a:schemeClr val="accent1">
                  <a:lumMod val="60000"/>
                  <a:lumOff val="40000"/>
                </a:schemeClr>
              </a:gs>
              <a:gs pos="43000">
                <a:schemeClr val="accent1"/>
              </a:gs>
              <a:gs pos="100000">
                <a:schemeClr val="accent1"/>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pPr algn="ctr"/>
            <a:r>
              <a:rPr lang="en-US" sz="1200" dirty="0">
                <a:solidFill>
                  <a:schemeClr val="bg1"/>
                </a:solidFill>
                <a:latin typeface="+mj-lt"/>
              </a:rPr>
              <a:t>LCD</a:t>
            </a:r>
          </a:p>
        </p:txBody>
      </p:sp>
      <p:sp>
        <p:nvSpPr>
          <p:cNvPr id="9" name="Rectangle: Rounded Corners 8">
            <a:extLst>
              <a:ext uri="{FF2B5EF4-FFF2-40B4-BE49-F238E27FC236}">
                <a16:creationId xmlns:a16="http://schemas.microsoft.com/office/drawing/2014/main" id="{D73CD669-3CAB-4A1E-B96F-13267DE466F5}"/>
              </a:ext>
            </a:extLst>
          </p:cNvPr>
          <p:cNvSpPr/>
          <p:nvPr/>
        </p:nvSpPr>
        <p:spPr>
          <a:xfrm>
            <a:off x="5299396" y="4363684"/>
            <a:ext cx="1644330" cy="396099"/>
          </a:xfrm>
          <a:prstGeom prst="roundRect">
            <a:avLst>
              <a:gd name="adj" fmla="val 50000"/>
            </a:avLst>
          </a:prstGeom>
          <a:gradFill>
            <a:gsLst>
              <a:gs pos="0">
                <a:schemeClr val="accent1">
                  <a:lumMod val="60000"/>
                  <a:lumOff val="40000"/>
                </a:schemeClr>
              </a:gs>
              <a:gs pos="43000">
                <a:schemeClr val="accent1"/>
              </a:gs>
              <a:gs pos="100000">
                <a:schemeClr val="accent1"/>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pPr algn="ctr"/>
            <a:r>
              <a:rPr lang="en-US" sz="1200" dirty="0">
                <a:solidFill>
                  <a:schemeClr val="bg1"/>
                </a:solidFill>
                <a:latin typeface="+mj-lt"/>
              </a:rPr>
              <a:t>i2c module</a:t>
            </a:r>
          </a:p>
        </p:txBody>
      </p:sp>
      <p:grpSp>
        <p:nvGrpSpPr>
          <p:cNvPr id="25" name="Group 24">
            <a:extLst>
              <a:ext uri="{FF2B5EF4-FFF2-40B4-BE49-F238E27FC236}">
                <a16:creationId xmlns:a16="http://schemas.microsoft.com/office/drawing/2014/main" id="{9F01CC5E-77C3-32D9-87E2-ADFEC260A3CB}"/>
              </a:ext>
            </a:extLst>
          </p:cNvPr>
          <p:cNvGrpSpPr/>
          <p:nvPr/>
        </p:nvGrpSpPr>
        <p:grpSpPr>
          <a:xfrm flipH="1">
            <a:off x="241742" y="142875"/>
            <a:ext cx="2996758" cy="858877"/>
            <a:chOff x="7638962" y="271337"/>
            <a:chExt cx="4149179" cy="1189163"/>
          </a:xfrm>
        </p:grpSpPr>
        <p:sp>
          <p:nvSpPr>
            <p:cNvPr id="26" name="Freeform: Shape 25">
              <a:extLst>
                <a:ext uri="{FF2B5EF4-FFF2-40B4-BE49-F238E27FC236}">
                  <a16:creationId xmlns:a16="http://schemas.microsoft.com/office/drawing/2014/main" id="{0B360BAF-6CE7-B221-F392-36BED58CECA4}"/>
                </a:ext>
              </a:extLst>
            </p:cNvPr>
            <p:cNvSpPr/>
            <p:nvPr/>
          </p:nvSpPr>
          <p:spPr>
            <a:xfrm flipH="1">
              <a:off x="9841723" y="1254267"/>
              <a:ext cx="217135" cy="20623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7" name="Freeform: Shape 26">
              <a:extLst>
                <a:ext uri="{FF2B5EF4-FFF2-40B4-BE49-F238E27FC236}">
                  <a16:creationId xmlns:a16="http://schemas.microsoft.com/office/drawing/2014/main" id="{90B47A99-AE32-89FF-6DE5-8BA3A0860805}"/>
                </a:ext>
              </a:extLst>
            </p:cNvPr>
            <p:cNvSpPr/>
            <p:nvPr/>
          </p:nvSpPr>
          <p:spPr>
            <a:xfrm flipH="1">
              <a:off x="9378116" y="752122"/>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8" name="Freeform: Shape 27">
              <a:extLst>
                <a:ext uri="{FF2B5EF4-FFF2-40B4-BE49-F238E27FC236}">
                  <a16:creationId xmlns:a16="http://schemas.microsoft.com/office/drawing/2014/main" id="{C523722B-D3E5-0A84-CD5B-04651E43CAEE}"/>
                </a:ext>
              </a:extLst>
            </p:cNvPr>
            <p:cNvSpPr/>
            <p:nvPr/>
          </p:nvSpPr>
          <p:spPr>
            <a:xfrm flipH="1">
              <a:off x="8501600" y="563668"/>
              <a:ext cx="100900" cy="95835"/>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0" name="Freeform: Shape 29">
              <a:extLst>
                <a:ext uri="{FF2B5EF4-FFF2-40B4-BE49-F238E27FC236}">
                  <a16:creationId xmlns:a16="http://schemas.microsoft.com/office/drawing/2014/main" id="{B7FEE6BD-E8E0-E94F-F7E7-AB4090510147}"/>
                </a:ext>
              </a:extLst>
            </p:cNvPr>
            <p:cNvSpPr/>
            <p:nvPr/>
          </p:nvSpPr>
          <p:spPr>
            <a:xfrm flipH="1">
              <a:off x="10306651" y="271337"/>
              <a:ext cx="171016" cy="162430"/>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1" name="Freeform: Shape 30">
              <a:extLst>
                <a:ext uri="{FF2B5EF4-FFF2-40B4-BE49-F238E27FC236}">
                  <a16:creationId xmlns:a16="http://schemas.microsoft.com/office/drawing/2014/main" id="{96EE4861-3C2D-012A-AA45-F602DC240514}"/>
                </a:ext>
              </a:extLst>
            </p:cNvPr>
            <p:cNvSpPr/>
            <p:nvPr/>
          </p:nvSpPr>
          <p:spPr>
            <a:xfrm flipH="1">
              <a:off x="7638962" y="337059"/>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2" name="Freeform: Shape 31">
              <a:extLst>
                <a:ext uri="{FF2B5EF4-FFF2-40B4-BE49-F238E27FC236}">
                  <a16:creationId xmlns:a16="http://schemas.microsoft.com/office/drawing/2014/main" id="{A6835594-6681-E274-3C09-A685F124259B}"/>
                </a:ext>
              </a:extLst>
            </p:cNvPr>
            <p:cNvSpPr/>
            <p:nvPr/>
          </p:nvSpPr>
          <p:spPr>
            <a:xfrm flipH="1">
              <a:off x="11073566" y="952147"/>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3" name="Freeform: Shape 32">
              <a:extLst>
                <a:ext uri="{FF2B5EF4-FFF2-40B4-BE49-F238E27FC236}">
                  <a16:creationId xmlns:a16="http://schemas.microsoft.com/office/drawing/2014/main" id="{78E2ADBE-62AD-4C9C-D32D-9A9F6549941F}"/>
                </a:ext>
              </a:extLst>
            </p:cNvPr>
            <p:cNvSpPr/>
            <p:nvPr/>
          </p:nvSpPr>
          <p:spPr>
            <a:xfrm flipH="1">
              <a:off x="11610887" y="432309"/>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grpSp>
        <p:nvGrpSpPr>
          <p:cNvPr id="34" name="Group 33">
            <a:extLst>
              <a:ext uri="{FF2B5EF4-FFF2-40B4-BE49-F238E27FC236}">
                <a16:creationId xmlns:a16="http://schemas.microsoft.com/office/drawing/2014/main" id="{F24CE11E-C7B4-1226-6886-53160B5FF8EC}"/>
              </a:ext>
            </a:extLst>
          </p:cNvPr>
          <p:cNvGrpSpPr/>
          <p:nvPr/>
        </p:nvGrpSpPr>
        <p:grpSpPr>
          <a:xfrm>
            <a:off x="9030142" y="142875"/>
            <a:ext cx="2996758" cy="858877"/>
            <a:chOff x="7638962" y="271337"/>
            <a:chExt cx="4149179" cy="1189163"/>
          </a:xfrm>
        </p:grpSpPr>
        <p:sp>
          <p:nvSpPr>
            <p:cNvPr id="35" name="Freeform: Shape 34">
              <a:extLst>
                <a:ext uri="{FF2B5EF4-FFF2-40B4-BE49-F238E27FC236}">
                  <a16:creationId xmlns:a16="http://schemas.microsoft.com/office/drawing/2014/main" id="{D2219829-7E1D-AB66-BA14-FAF1907674C1}"/>
                </a:ext>
              </a:extLst>
            </p:cNvPr>
            <p:cNvSpPr/>
            <p:nvPr/>
          </p:nvSpPr>
          <p:spPr>
            <a:xfrm flipH="1">
              <a:off x="9841723" y="1254267"/>
              <a:ext cx="217135" cy="20623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6" name="Freeform: Shape 35">
              <a:extLst>
                <a:ext uri="{FF2B5EF4-FFF2-40B4-BE49-F238E27FC236}">
                  <a16:creationId xmlns:a16="http://schemas.microsoft.com/office/drawing/2014/main" id="{1E38356C-6A4A-F55C-0088-A95C9257870A}"/>
                </a:ext>
              </a:extLst>
            </p:cNvPr>
            <p:cNvSpPr/>
            <p:nvPr/>
          </p:nvSpPr>
          <p:spPr>
            <a:xfrm flipH="1">
              <a:off x="9378116" y="752122"/>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7" name="Freeform: Shape 36">
              <a:extLst>
                <a:ext uri="{FF2B5EF4-FFF2-40B4-BE49-F238E27FC236}">
                  <a16:creationId xmlns:a16="http://schemas.microsoft.com/office/drawing/2014/main" id="{5130CD97-AE32-2130-C02C-56B0D1757FAF}"/>
                </a:ext>
              </a:extLst>
            </p:cNvPr>
            <p:cNvSpPr/>
            <p:nvPr/>
          </p:nvSpPr>
          <p:spPr>
            <a:xfrm flipH="1">
              <a:off x="8501600" y="563668"/>
              <a:ext cx="100900" cy="95835"/>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8" name="Freeform: Shape 37">
              <a:extLst>
                <a:ext uri="{FF2B5EF4-FFF2-40B4-BE49-F238E27FC236}">
                  <a16:creationId xmlns:a16="http://schemas.microsoft.com/office/drawing/2014/main" id="{53E570F1-4C4C-D627-2079-C130A3B3AAA8}"/>
                </a:ext>
              </a:extLst>
            </p:cNvPr>
            <p:cNvSpPr/>
            <p:nvPr/>
          </p:nvSpPr>
          <p:spPr>
            <a:xfrm flipH="1">
              <a:off x="10306651" y="271337"/>
              <a:ext cx="171016" cy="162430"/>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0" name="Freeform: Shape 39">
              <a:extLst>
                <a:ext uri="{FF2B5EF4-FFF2-40B4-BE49-F238E27FC236}">
                  <a16:creationId xmlns:a16="http://schemas.microsoft.com/office/drawing/2014/main" id="{732CD7B6-3E70-C103-A80D-38464FCEAF93}"/>
                </a:ext>
              </a:extLst>
            </p:cNvPr>
            <p:cNvSpPr/>
            <p:nvPr/>
          </p:nvSpPr>
          <p:spPr>
            <a:xfrm flipH="1">
              <a:off x="7638962" y="337059"/>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1" name="Freeform: Shape 40">
              <a:extLst>
                <a:ext uri="{FF2B5EF4-FFF2-40B4-BE49-F238E27FC236}">
                  <a16:creationId xmlns:a16="http://schemas.microsoft.com/office/drawing/2014/main" id="{BF585312-74C0-6E20-183F-737C372CD748}"/>
                </a:ext>
              </a:extLst>
            </p:cNvPr>
            <p:cNvSpPr/>
            <p:nvPr/>
          </p:nvSpPr>
          <p:spPr>
            <a:xfrm flipH="1">
              <a:off x="11073566" y="952147"/>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2" name="Freeform: Shape 41">
              <a:extLst>
                <a:ext uri="{FF2B5EF4-FFF2-40B4-BE49-F238E27FC236}">
                  <a16:creationId xmlns:a16="http://schemas.microsoft.com/office/drawing/2014/main" id="{D3278EDC-98BE-EE9C-DD4A-6B2613FFA142}"/>
                </a:ext>
              </a:extLst>
            </p:cNvPr>
            <p:cNvSpPr/>
            <p:nvPr/>
          </p:nvSpPr>
          <p:spPr>
            <a:xfrm flipH="1">
              <a:off x="11610887" y="432309"/>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pic>
        <p:nvPicPr>
          <p:cNvPr id="22" name="Picture Placeholder 21" descr="A black circuit board with many small chips&#10;&#10;Description automatically generated">
            <a:extLst>
              <a:ext uri="{FF2B5EF4-FFF2-40B4-BE49-F238E27FC236}">
                <a16:creationId xmlns:a16="http://schemas.microsoft.com/office/drawing/2014/main" id="{B3397685-126E-5546-DC4B-ED22CFF30145}"/>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13249" b="-13249"/>
          <a:stretch/>
        </p:blipFill>
        <p:spPr>
          <a:xfrm>
            <a:off x="1657631" y="2156446"/>
            <a:ext cx="2476800" cy="2374391"/>
          </a:xfrm>
        </p:spPr>
      </p:pic>
      <p:pic>
        <p:nvPicPr>
          <p:cNvPr id="29" name="Picture Placeholder 28" descr="A black and silver electronic device&#10;&#10;Description automatically generated">
            <a:extLst>
              <a:ext uri="{FF2B5EF4-FFF2-40B4-BE49-F238E27FC236}">
                <a16:creationId xmlns:a16="http://schemas.microsoft.com/office/drawing/2014/main" id="{0912F03B-D9E4-26B1-09CF-483D87F7A82E}"/>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2053" b="2053"/>
          <a:stretch>
            <a:fillRect/>
          </a:stretch>
        </p:blipFill>
        <p:spPr/>
      </p:pic>
      <p:pic>
        <p:nvPicPr>
          <p:cNvPr id="43" name="Picture Placeholder 42" descr="A green electronic device with a black screen&#10;&#10;Description automatically generated">
            <a:extLst>
              <a:ext uri="{FF2B5EF4-FFF2-40B4-BE49-F238E27FC236}">
                <a16:creationId xmlns:a16="http://schemas.microsoft.com/office/drawing/2014/main" id="{F9B5B04A-1EDD-8278-2902-5BCF779701B3}"/>
              </a:ext>
            </a:extLst>
          </p:cNvPr>
          <p:cNvPicPr>
            <a:picLocks noGrp="1" noChangeAspect="1"/>
          </p:cNvPicPr>
          <p:nvPr>
            <p:ph type="pic" sz="quarter" idx="12"/>
          </p:nvPr>
        </p:nvPicPr>
        <p:blipFill rotWithShape="1">
          <a:blip r:embed="rId4">
            <a:extLst>
              <a:ext uri="{28A0092B-C50C-407E-A947-70E740481C1C}">
                <a14:useLocalDpi xmlns:a14="http://schemas.microsoft.com/office/drawing/2010/main" val="0"/>
              </a:ext>
            </a:extLst>
          </a:blip>
          <a:srcRect t="-7267" b="-7267"/>
          <a:stretch/>
        </p:blipFill>
        <p:spPr/>
      </p:pic>
    </p:spTree>
    <p:extLst>
      <p:ext uri="{BB962C8B-B14F-4D97-AF65-F5344CB8AC3E}">
        <p14:creationId xmlns:p14="http://schemas.microsoft.com/office/powerpoint/2010/main" val="2831546964"/>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par>
                                <p:cTn id="8" presetID="42" presetClass="path" presetSubtype="0" accel="5000" decel="95000" fill="hold" grpId="1" nodeType="withEffect">
                                  <p:stCondLst>
                                    <p:cond delay="500"/>
                                  </p:stCondLst>
                                  <p:childTnLst>
                                    <p:animMotion origin="layout" path="M 6.25E-7 4.44444E-6 L 6.25E-7 0.08657 " pathEditMode="relative" rAng="0" ptsTypes="AA">
                                      <p:cBhvr>
                                        <p:cTn id="9" dur="1000" spd="-100000" fill="hold"/>
                                        <p:tgtEl>
                                          <p:spTgt spid="6"/>
                                        </p:tgtEl>
                                        <p:attrNameLst>
                                          <p:attrName>ppt_x</p:attrName>
                                          <p:attrName>ppt_y</p:attrName>
                                        </p:attrNameLst>
                                      </p:cBhvr>
                                      <p:rCtr x="0" y="4329"/>
                                    </p:animMotion>
                                  </p:childTnLst>
                                </p:cTn>
                              </p:par>
                              <p:par>
                                <p:cTn id="10" presetID="10" presetClass="entr" presetSubtype="0" fill="hold" grpId="0" nodeType="withEffect">
                                  <p:stCondLst>
                                    <p:cond delay="75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childTnLst>
                                </p:cTn>
                              </p:par>
                              <p:par>
                                <p:cTn id="13" presetID="42" presetClass="path" presetSubtype="0" accel="5000" decel="95000" fill="hold" grpId="1" nodeType="withEffect">
                                  <p:stCondLst>
                                    <p:cond delay="750"/>
                                  </p:stCondLst>
                                  <p:childTnLst>
                                    <p:animMotion origin="layout" path="M -3.33333E-6 2.22222E-6 L -3.33333E-6 0.08657 " pathEditMode="relative" rAng="0" ptsTypes="AA">
                                      <p:cBhvr>
                                        <p:cTn id="14" dur="1000" spd="-100000" fill="hold"/>
                                        <p:tgtEl>
                                          <p:spTgt spid="12"/>
                                        </p:tgtEl>
                                        <p:attrNameLst>
                                          <p:attrName>ppt_x</p:attrName>
                                          <p:attrName>ppt_y</p:attrName>
                                        </p:attrNameLst>
                                      </p:cBhvr>
                                      <p:rCtr x="0" y="4329"/>
                                    </p:animMotion>
                                  </p:childTnLst>
                                </p:cTn>
                              </p:par>
                              <p:par>
                                <p:cTn id="15" presetID="10" presetClass="entr" presetSubtype="0" fill="hold" grpId="0" nodeType="withEffect">
                                  <p:stCondLst>
                                    <p:cond delay="100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childTnLst>
                                </p:cTn>
                              </p:par>
                              <p:par>
                                <p:cTn id="18" presetID="42" presetClass="path" presetSubtype="0" accel="5000" decel="95000" fill="hold" grpId="1" nodeType="withEffect">
                                  <p:stCondLst>
                                    <p:cond delay="1000"/>
                                  </p:stCondLst>
                                  <p:childTnLst>
                                    <p:animMotion origin="layout" path="M -1.25E-6 -3.33333E-6 L -1.25E-6 0.08658 " pathEditMode="relative" rAng="0" ptsTypes="AA">
                                      <p:cBhvr>
                                        <p:cTn id="19" dur="1000" spd="-100000" fill="hold"/>
                                        <p:tgtEl>
                                          <p:spTgt spid="15"/>
                                        </p:tgtEl>
                                        <p:attrNameLst>
                                          <p:attrName>ppt_x</p:attrName>
                                          <p:attrName>ppt_y</p:attrName>
                                        </p:attrNameLst>
                                      </p:cBhvr>
                                      <p:rCtr x="0" y="4329"/>
                                    </p:animMotion>
                                  </p:childTnLst>
                                </p:cTn>
                              </p:par>
                              <p:par>
                                <p:cTn id="20" presetID="14" presetClass="entr" presetSubtype="10" fill="hold" nodeType="withEffect">
                                  <p:stCondLst>
                                    <p:cond delay="750"/>
                                  </p:stCondLst>
                                  <p:childTnLst>
                                    <p:set>
                                      <p:cBhvr>
                                        <p:cTn id="21" dur="1" fill="hold">
                                          <p:stCondLst>
                                            <p:cond delay="0"/>
                                          </p:stCondLst>
                                        </p:cTn>
                                        <p:tgtEl>
                                          <p:spTgt spid="25"/>
                                        </p:tgtEl>
                                        <p:attrNameLst>
                                          <p:attrName>style.visibility</p:attrName>
                                        </p:attrNameLst>
                                      </p:cBhvr>
                                      <p:to>
                                        <p:strVal val="visible"/>
                                      </p:to>
                                    </p:set>
                                    <p:animEffect transition="in" filter="randombar(horizontal)">
                                      <p:cBhvr>
                                        <p:cTn id="22" dur="500"/>
                                        <p:tgtEl>
                                          <p:spTgt spid="25"/>
                                        </p:tgtEl>
                                      </p:cBhvr>
                                    </p:animEffect>
                                  </p:childTnLst>
                                </p:cTn>
                              </p:par>
                              <p:par>
                                <p:cTn id="23" presetID="14" presetClass="entr" presetSubtype="10" fill="hold" nodeType="withEffect">
                                  <p:stCondLst>
                                    <p:cond delay="750"/>
                                  </p:stCondLst>
                                  <p:childTnLst>
                                    <p:set>
                                      <p:cBhvr>
                                        <p:cTn id="24" dur="1" fill="hold">
                                          <p:stCondLst>
                                            <p:cond delay="0"/>
                                          </p:stCondLst>
                                        </p:cTn>
                                        <p:tgtEl>
                                          <p:spTgt spid="34"/>
                                        </p:tgtEl>
                                        <p:attrNameLst>
                                          <p:attrName>style.visibility</p:attrName>
                                        </p:attrNameLst>
                                      </p:cBhvr>
                                      <p:to>
                                        <p:strVal val="visible"/>
                                      </p:to>
                                    </p:set>
                                    <p:animEffect transition="in" filter="randombar(horizontal)">
                                      <p:cBhvr>
                                        <p:cTn id="25" dur="500"/>
                                        <p:tgtEl>
                                          <p:spTgt spid="34"/>
                                        </p:tgtEl>
                                      </p:cBhvr>
                                    </p:animEffect>
                                  </p:childTnLst>
                                </p:cTn>
                              </p:par>
                              <p:par>
                                <p:cTn id="26" presetID="2" presetClass="entr" presetSubtype="4" accel="12000" decel="88000"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 calcmode="lin" valueType="num">
                                      <p:cBhvr additive="base">
                                        <p:cTn id="28" dur="1250" fill="hold"/>
                                        <p:tgtEl>
                                          <p:spTgt spid="24"/>
                                        </p:tgtEl>
                                        <p:attrNameLst>
                                          <p:attrName>ppt_x</p:attrName>
                                        </p:attrNameLst>
                                      </p:cBhvr>
                                      <p:tavLst>
                                        <p:tav tm="0">
                                          <p:val>
                                            <p:strVal val="#ppt_x"/>
                                          </p:val>
                                        </p:tav>
                                        <p:tav tm="100000">
                                          <p:val>
                                            <p:strVal val="#ppt_x"/>
                                          </p:val>
                                        </p:tav>
                                      </p:tavLst>
                                    </p:anim>
                                    <p:anim calcmode="lin" valueType="num">
                                      <p:cBhvr additive="base">
                                        <p:cTn id="29" dur="1250" fill="hold"/>
                                        <p:tgtEl>
                                          <p:spTgt spid="24"/>
                                        </p:tgtEl>
                                        <p:attrNameLst>
                                          <p:attrName>ppt_y</p:attrName>
                                        </p:attrNameLst>
                                      </p:cBhvr>
                                      <p:tavLst>
                                        <p:tav tm="0">
                                          <p:val>
                                            <p:strVal val="1+#ppt_h/2"/>
                                          </p:val>
                                        </p:tav>
                                        <p:tav tm="100000">
                                          <p:val>
                                            <p:strVal val="#ppt_y"/>
                                          </p:val>
                                        </p:tav>
                                      </p:tavLst>
                                    </p:anim>
                                  </p:childTnLst>
                                </p:cTn>
                              </p:par>
                              <p:par>
                                <p:cTn id="30" presetID="18" presetClass="entr" presetSubtype="6" fill="hold" grpId="0" nodeType="withEffect">
                                  <p:stCondLst>
                                    <p:cond delay="250"/>
                                  </p:stCondLst>
                                  <p:childTnLst>
                                    <p:set>
                                      <p:cBhvr>
                                        <p:cTn id="31" dur="1" fill="hold">
                                          <p:stCondLst>
                                            <p:cond delay="0"/>
                                          </p:stCondLst>
                                        </p:cTn>
                                        <p:tgtEl>
                                          <p:spTgt spid="8"/>
                                        </p:tgtEl>
                                        <p:attrNameLst>
                                          <p:attrName>style.visibility</p:attrName>
                                        </p:attrNameLst>
                                      </p:cBhvr>
                                      <p:to>
                                        <p:strVal val="visible"/>
                                      </p:to>
                                    </p:set>
                                    <p:animEffect transition="in" filter="strips(downRight)">
                                      <p:cBhvr>
                                        <p:cTn id="32" dur="1250"/>
                                        <p:tgtEl>
                                          <p:spTgt spid="8"/>
                                        </p:tgtEl>
                                      </p:cBhvr>
                                    </p:animEffect>
                                  </p:childTnLst>
                                </p:cTn>
                              </p:par>
                              <p:par>
                                <p:cTn id="33" presetID="6" presetClass="emph" presetSubtype="0" decel="100000" fill="hold" grpId="1" nodeType="withEffect">
                                  <p:stCondLst>
                                    <p:cond delay="750"/>
                                  </p:stCondLst>
                                  <p:childTnLst>
                                    <p:animScale>
                                      <p:cBhvr>
                                        <p:cTn id="34" dur="750" fill="hold"/>
                                        <p:tgtEl>
                                          <p:spTgt spid="8"/>
                                        </p:tgtEl>
                                      </p:cBhvr>
                                      <p:by x="105000" y="105000"/>
                                    </p:animScale>
                                  </p:childTnLst>
                                </p:cTn>
                              </p:par>
                              <p:par>
                                <p:cTn id="35" presetID="18" presetClass="entr" presetSubtype="6" fill="hold" grpId="0" nodeType="withEffect">
                                  <p:stCondLst>
                                    <p:cond delay="250"/>
                                  </p:stCondLst>
                                  <p:childTnLst>
                                    <p:set>
                                      <p:cBhvr>
                                        <p:cTn id="36" dur="1" fill="hold">
                                          <p:stCondLst>
                                            <p:cond delay="0"/>
                                          </p:stCondLst>
                                        </p:cTn>
                                        <p:tgtEl>
                                          <p:spTgt spid="9"/>
                                        </p:tgtEl>
                                        <p:attrNameLst>
                                          <p:attrName>style.visibility</p:attrName>
                                        </p:attrNameLst>
                                      </p:cBhvr>
                                      <p:to>
                                        <p:strVal val="visible"/>
                                      </p:to>
                                    </p:set>
                                    <p:animEffect transition="in" filter="strips(downRight)">
                                      <p:cBhvr>
                                        <p:cTn id="37" dur="1250"/>
                                        <p:tgtEl>
                                          <p:spTgt spid="9"/>
                                        </p:tgtEl>
                                      </p:cBhvr>
                                    </p:animEffect>
                                  </p:childTnLst>
                                </p:cTn>
                              </p:par>
                              <p:par>
                                <p:cTn id="38" presetID="6" presetClass="emph" presetSubtype="0" decel="100000" fill="hold" grpId="1" nodeType="withEffect">
                                  <p:stCondLst>
                                    <p:cond delay="750"/>
                                  </p:stCondLst>
                                  <p:childTnLst>
                                    <p:animScale>
                                      <p:cBhvr>
                                        <p:cTn id="39" dur="750" fill="hold"/>
                                        <p:tgtEl>
                                          <p:spTgt spid="9"/>
                                        </p:tgtEl>
                                      </p:cBhvr>
                                      <p:by x="105000" y="105000"/>
                                    </p:animScale>
                                  </p:childTnLst>
                                </p:cTn>
                              </p:par>
                              <p:par>
                                <p:cTn id="40" presetID="18" presetClass="entr" presetSubtype="6" fill="hold" grpId="0" nodeType="withEffect">
                                  <p:stCondLst>
                                    <p:cond delay="250"/>
                                  </p:stCondLst>
                                  <p:childTnLst>
                                    <p:set>
                                      <p:cBhvr>
                                        <p:cTn id="41" dur="1" fill="hold">
                                          <p:stCondLst>
                                            <p:cond delay="0"/>
                                          </p:stCondLst>
                                        </p:cTn>
                                        <p:tgtEl>
                                          <p:spTgt spid="10"/>
                                        </p:tgtEl>
                                        <p:attrNameLst>
                                          <p:attrName>style.visibility</p:attrName>
                                        </p:attrNameLst>
                                      </p:cBhvr>
                                      <p:to>
                                        <p:strVal val="visible"/>
                                      </p:to>
                                    </p:set>
                                    <p:animEffect transition="in" filter="strips(downRight)">
                                      <p:cBhvr>
                                        <p:cTn id="42" dur="1250"/>
                                        <p:tgtEl>
                                          <p:spTgt spid="10"/>
                                        </p:tgtEl>
                                      </p:cBhvr>
                                    </p:animEffect>
                                  </p:childTnLst>
                                </p:cTn>
                              </p:par>
                              <p:par>
                                <p:cTn id="43" presetID="6" presetClass="emph" presetSubtype="0" decel="100000" fill="hold" grpId="1" nodeType="withEffect">
                                  <p:stCondLst>
                                    <p:cond delay="750"/>
                                  </p:stCondLst>
                                  <p:childTnLst>
                                    <p:animScale>
                                      <p:cBhvr>
                                        <p:cTn id="44" dur="750"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6" grpId="0"/>
      <p:bldP spid="6" grpId="1"/>
      <p:bldP spid="12" grpId="0"/>
      <p:bldP spid="12" grpId="1"/>
      <p:bldP spid="8" grpId="0" animBg="1"/>
      <p:bldP spid="8" grpId="1" animBg="1"/>
      <p:bldP spid="15" grpId="0"/>
      <p:bldP spid="15" grpId="1"/>
      <p:bldP spid="10" grpId="0" animBg="1"/>
      <p:bldP spid="10" grpId="1" animBg="1"/>
      <p:bldP spid="9" grpId="0" animBg="1"/>
      <p:bldP spid="9"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8B69B934-B944-48A1-93B9-446AB3384245}"/>
              </a:ext>
            </a:extLst>
          </p:cNvPr>
          <p:cNvSpPr txBox="1"/>
          <p:nvPr/>
        </p:nvSpPr>
        <p:spPr>
          <a:xfrm>
            <a:off x="1714500" y="763972"/>
            <a:ext cx="8763000" cy="701731"/>
          </a:xfrm>
          <a:prstGeom prst="rect">
            <a:avLst/>
          </a:prstGeom>
          <a:noFill/>
        </p:spPr>
        <p:txBody>
          <a:bodyPr wrap="square" rtlCol="0">
            <a:spAutoFit/>
          </a:bodyPr>
          <a:lstStyle/>
          <a:p>
            <a:pPr algn="ctr">
              <a:lnSpc>
                <a:spcPct val="90000"/>
              </a:lnSpc>
            </a:pPr>
            <a:r>
              <a:rPr lang="en-US" sz="4400" b="1" dirty="0">
                <a:solidFill>
                  <a:srgbClr val="0099F0"/>
                </a:solidFill>
                <a:latin typeface="+mj-lt"/>
                <a:cs typeface="Archivo" pitchFamily="2" charset="0"/>
              </a:rPr>
              <a:t>Components</a:t>
            </a:r>
            <a:r>
              <a:rPr lang="en-US" sz="4400" b="1" dirty="0">
                <a:solidFill>
                  <a:schemeClr val="bg1"/>
                </a:solidFill>
                <a:latin typeface="+mj-lt"/>
                <a:cs typeface="Archivo" pitchFamily="2" charset="0"/>
              </a:rPr>
              <a:t> Used</a:t>
            </a:r>
          </a:p>
        </p:txBody>
      </p:sp>
      <p:sp>
        <p:nvSpPr>
          <p:cNvPr id="6" name="TextBox 5">
            <a:extLst>
              <a:ext uri="{FF2B5EF4-FFF2-40B4-BE49-F238E27FC236}">
                <a16:creationId xmlns:a16="http://schemas.microsoft.com/office/drawing/2014/main" id="{916ACD0F-E420-46A4-9A80-E0F278B2E62D}"/>
              </a:ext>
            </a:extLst>
          </p:cNvPr>
          <p:cNvSpPr txBox="1"/>
          <p:nvPr/>
        </p:nvSpPr>
        <p:spPr>
          <a:xfrm>
            <a:off x="1582164" y="4971363"/>
            <a:ext cx="2465388" cy="982833"/>
          </a:xfrm>
          <a:prstGeom prst="rect">
            <a:avLst/>
          </a:prstGeom>
          <a:noFill/>
        </p:spPr>
        <p:txBody>
          <a:bodyPr wrap="square" rtlCol="0">
            <a:spAutoFit/>
          </a:bodyPr>
          <a:lstStyle>
            <a:defPPr>
              <a:defRPr lang="en-US"/>
            </a:defPPr>
            <a:lvl1pPr>
              <a:lnSpc>
                <a:spcPct val="110000"/>
              </a:lnSpc>
              <a:defRPr>
                <a:solidFill>
                  <a:srgbClr val="282F4E"/>
                </a:solidFill>
                <a:latin typeface="+mj-lt"/>
                <a:cs typeface="Archivo" pitchFamily="2" charset="0"/>
              </a:defRPr>
            </a:lvl1pPr>
          </a:lstStyle>
          <a:p>
            <a:pPr algn="ctr"/>
            <a:r>
              <a:rPr lang="en-US" dirty="0">
                <a:solidFill>
                  <a:schemeClr val="bg1"/>
                </a:solidFill>
              </a:rPr>
              <a:t>To connect the </a:t>
            </a:r>
            <a:r>
              <a:rPr lang="en-US" dirty="0" err="1">
                <a:solidFill>
                  <a:schemeClr val="bg1"/>
                </a:solidFill>
              </a:rPr>
              <a:t>NodeMCU</a:t>
            </a:r>
            <a:r>
              <a:rPr lang="en-US" dirty="0">
                <a:solidFill>
                  <a:schemeClr val="bg1"/>
                </a:solidFill>
              </a:rPr>
              <a:t> and upload the program</a:t>
            </a:r>
          </a:p>
        </p:txBody>
      </p:sp>
      <p:sp>
        <p:nvSpPr>
          <p:cNvPr id="12" name="TextBox 11">
            <a:extLst>
              <a:ext uri="{FF2B5EF4-FFF2-40B4-BE49-F238E27FC236}">
                <a16:creationId xmlns:a16="http://schemas.microsoft.com/office/drawing/2014/main" id="{38252F5F-270B-41CB-8BA5-5CCBE9340C3B}"/>
              </a:ext>
            </a:extLst>
          </p:cNvPr>
          <p:cNvSpPr txBox="1"/>
          <p:nvPr/>
        </p:nvSpPr>
        <p:spPr>
          <a:xfrm>
            <a:off x="4776670" y="4971363"/>
            <a:ext cx="2689782" cy="678134"/>
          </a:xfrm>
          <a:prstGeom prst="rect">
            <a:avLst/>
          </a:prstGeom>
          <a:noFill/>
        </p:spPr>
        <p:txBody>
          <a:bodyPr wrap="square" rtlCol="0">
            <a:spAutoFit/>
          </a:bodyPr>
          <a:lstStyle>
            <a:defPPr>
              <a:defRPr lang="en-US"/>
            </a:defPPr>
            <a:lvl1pPr>
              <a:lnSpc>
                <a:spcPct val="110000"/>
              </a:lnSpc>
              <a:defRPr>
                <a:solidFill>
                  <a:srgbClr val="282F4E"/>
                </a:solidFill>
                <a:latin typeface="+mj-lt"/>
                <a:cs typeface="Archivo" pitchFamily="2" charset="0"/>
              </a:defRPr>
            </a:lvl1pPr>
          </a:lstStyle>
          <a:p>
            <a:pPr algn="ctr"/>
            <a:r>
              <a:rPr lang="en-US" dirty="0">
                <a:solidFill>
                  <a:schemeClr val="bg1"/>
                </a:solidFill>
              </a:rPr>
              <a:t>Connect and organize electronic components</a:t>
            </a:r>
          </a:p>
        </p:txBody>
      </p:sp>
      <p:sp>
        <p:nvSpPr>
          <p:cNvPr id="8" name="Rectangle: Rounded Corners 7">
            <a:extLst>
              <a:ext uri="{FF2B5EF4-FFF2-40B4-BE49-F238E27FC236}">
                <a16:creationId xmlns:a16="http://schemas.microsoft.com/office/drawing/2014/main" id="{EAB8BCE5-84EB-404E-AB09-A7D9F77AD4B2}"/>
              </a:ext>
            </a:extLst>
          </p:cNvPr>
          <p:cNvSpPr/>
          <p:nvPr/>
        </p:nvSpPr>
        <p:spPr>
          <a:xfrm>
            <a:off x="2073202" y="4363684"/>
            <a:ext cx="1644330" cy="396099"/>
          </a:xfrm>
          <a:prstGeom prst="roundRect">
            <a:avLst>
              <a:gd name="adj" fmla="val 50000"/>
            </a:avLst>
          </a:prstGeom>
          <a:solidFill>
            <a:srgbClr val="0099F0"/>
          </a:soli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pPr algn="ctr"/>
            <a:r>
              <a:rPr lang="en-US" sz="1200" dirty="0">
                <a:solidFill>
                  <a:schemeClr val="bg1"/>
                </a:solidFill>
                <a:latin typeface="+mj-lt"/>
              </a:rPr>
              <a:t>USB Cable</a:t>
            </a:r>
          </a:p>
        </p:txBody>
      </p:sp>
      <p:sp>
        <p:nvSpPr>
          <p:cNvPr id="15" name="TextBox 14">
            <a:extLst>
              <a:ext uri="{FF2B5EF4-FFF2-40B4-BE49-F238E27FC236}">
                <a16:creationId xmlns:a16="http://schemas.microsoft.com/office/drawing/2014/main" id="{553FD5F4-0803-4438-8E45-61413A6F1A72}"/>
              </a:ext>
            </a:extLst>
          </p:cNvPr>
          <p:cNvSpPr txBox="1"/>
          <p:nvPr/>
        </p:nvSpPr>
        <p:spPr>
          <a:xfrm>
            <a:off x="7997446" y="4971363"/>
            <a:ext cx="2465388" cy="374333"/>
          </a:xfrm>
          <a:prstGeom prst="rect">
            <a:avLst/>
          </a:prstGeom>
          <a:noFill/>
        </p:spPr>
        <p:txBody>
          <a:bodyPr wrap="square" rtlCol="0">
            <a:spAutoFit/>
          </a:bodyPr>
          <a:lstStyle>
            <a:defPPr>
              <a:defRPr lang="en-US"/>
            </a:defPPr>
            <a:lvl1pPr>
              <a:lnSpc>
                <a:spcPct val="110000"/>
              </a:lnSpc>
              <a:defRPr>
                <a:solidFill>
                  <a:srgbClr val="282F4E"/>
                </a:solidFill>
                <a:latin typeface="+mj-lt"/>
                <a:cs typeface="Archivo" pitchFamily="2" charset="0"/>
              </a:defRPr>
            </a:lvl1pPr>
          </a:lstStyle>
          <a:p>
            <a:pPr algn="ctr"/>
            <a:r>
              <a:rPr lang="en-US" dirty="0">
                <a:solidFill>
                  <a:schemeClr val="bg1"/>
                </a:solidFill>
              </a:rPr>
              <a:t>For power supply</a:t>
            </a:r>
          </a:p>
        </p:txBody>
      </p:sp>
      <p:sp>
        <p:nvSpPr>
          <p:cNvPr id="10" name="Rectangle: Rounded Corners 9">
            <a:extLst>
              <a:ext uri="{FF2B5EF4-FFF2-40B4-BE49-F238E27FC236}">
                <a16:creationId xmlns:a16="http://schemas.microsoft.com/office/drawing/2014/main" id="{B0873E84-06FA-4C74-B6E3-6162DC800A0E}"/>
              </a:ext>
            </a:extLst>
          </p:cNvPr>
          <p:cNvSpPr/>
          <p:nvPr/>
        </p:nvSpPr>
        <p:spPr>
          <a:xfrm>
            <a:off x="8468942" y="4373516"/>
            <a:ext cx="1644330" cy="396099"/>
          </a:xfrm>
          <a:prstGeom prst="roundRect">
            <a:avLst>
              <a:gd name="adj" fmla="val 50000"/>
            </a:avLst>
          </a:prstGeom>
          <a:solidFill>
            <a:srgbClr val="0099F0"/>
          </a:soli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pPr algn="ctr"/>
            <a:r>
              <a:rPr lang="en-US" sz="1200" dirty="0">
                <a:solidFill>
                  <a:schemeClr val="bg1"/>
                </a:solidFill>
                <a:latin typeface="+mj-lt"/>
              </a:rPr>
              <a:t>Laptop</a:t>
            </a:r>
          </a:p>
        </p:txBody>
      </p:sp>
      <p:sp>
        <p:nvSpPr>
          <p:cNvPr id="9" name="Rectangle: Rounded Corners 8">
            <a:extLst>
              <a:ext uri="{FF2B5EF4-FFF2-40B4-BE49-F238E27FC236}">
                <a16:creationId xmlns:a16="http://schemas.microsoft.com/office/drawing/2014/main" id="{D73CD669-3CAB-4A1E-B96F-13267DE466F5}"/>
              </a:ext>
            </a:extLst>
          </p:cNvPr>
          <p:cNvSpPr/>
          <p:nvPr/>
        </p:nvSpPr>
        <p:spPr>
          <a:xfrm>
            <a:off x="5299396" y="4363684"/>
            <a:ext cx="1644330" cy="396099"/>
          </a:xfrm>
          <a:prstGeom prst="roundRect">
            <a:avLst>
              <a:gd name="adj" fmla="val 50000"/>
            </a:avLst>
          </a:prstGeom>
          <a:solidFill>
            <a:srgbClr val="0099F0"/>
          </a:soli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pPr algn="ctr"/>
            <a:r>
              <a:rPr lang="en-US" sz="1200" dirty="0">
                <a:solidFill>
                  <a:schemeClr val="bg1"/>
                </a:solidFill>
                <a:latin typeface="+mj-lt"/>
              </a:rPr>
              <a:t>Breadboard &amp; jumper wires</a:t>
            </a:r>
          </a:p>
        </p:txBody>
      </p:sp>
      <p:grpSp>
        <p:nvGrpSpPr>
          <p:cNvPr id="25" name="Group 24">
            <a:extLst>
              <a:ext uri="{FF2B5EF4-FFF2-40B4-BE49-F238E27FC236}">
                <a16:creationId xmlns:a16="http://schemas.microsoft.com/office/drawing/2014/main" id="{9F01CC5E-77C3-32D9-87E2-ADFEC260A3CB}"/>
              </a:ext>
            </a:extLst>
          </p:cNvPr>
          <p:cNvGrpSpPr/>
          <p:nvPr/>
        </p:nvGrpSpPr>
        <p:grpSpPr>
          <a:xfrm flipH="1">
            <a:off x="241742" y="142875"/>
            <a:ext cx="2996758" cy="858877"/>
            <a:chOff x="7638962" y="271337"/>
            <a:chExt cx="4149179" cy="1189163"/>
          </a:xfrm>
        </p:grpSpPr>
        <p:sp>
          <p:nvSpPr>
            <p:cNvPr id="26" name="Freeform: Shape 25">
              <a:extLst>
                <a:ext uri="{FF2B5EF4-FFF2-40B4-BE49-F238E27FC236}">
                  <a16:creationId xmlns:a16="http://schemas.microsoft.com/office/drawing/2014/main" id="{0B360BAF-6CE7-B221-F392-36BED58CECA4}"/>
                </a:ext>
              </a:extLst>
            </p:cNvPr>
            <p:cNvSpPr/>
            <p:nvPr/>
          </p:nvSpPr>
          <p:spPr>
            <a:xfrm flipH="1">
              <a:off x="9841723" y="1254267"/>
              <a:ext cx="217135" cy="20623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7" name="Freeform: Shape 26">
              <a:extLst>
                <a:ext uri="{FF2B5EF4-FFF2-40B4-BE49-F238E27FC236}">
                  <a16:creationId xmlns:a16="http://schemas.microsoft.com/office/drawing/2014/main" id="{90B47A99-AE32-89FF-6DE5-8BA3A0860805}"/>
                </a:ext>
              </a:extLst>
            </p:cNvPr>
            <p:cNvSpPr/>
            <p:nvPr/>
          </p:nvSpPr>
          <p:spPr>
            <a:xfrm flipH="1">
              <a:off x="9378116" y="752122"/>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8" name="Freeform: Shape 27">
              <a:extLst>
                <a:ext uri="{FF2B5EF4-FFF2-40B4-BE49-F238E27FC236}">
                  <a16:creationId xmlns:a16="http://schemas.microsoft.com/office/drawing/2014/main" id="{C523722B-D3E5-0A84-CD5B-04651E43CAEE}"/>
                </a:ext>
              </a:extLst>
            </p:cNvPr>
            <p:cNvSpPr/>
            <p:nvPr/>
          </p:nvSpPr>
          <p:spPr>
            <a:xfrm flipH="1">
              <a:off x="8501600" y="563668"/>
              <a:ext cx="100900" cy="95835"/>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0" name="Freeform: Shape 29">
              <a:extLst>
                <a:ext uri="{FF2B5EF4-FFF2-40B4-BE49-F238E27FC236}">
                  <a16:creationId xmlns:a16="http://schemas.microsoft.com/office/drawing/2014/main" id="{B7FEE6BD-E8E0-E94F-F7E7-AB4090510147}"/>
                </a:ext>
              </a:extLst>
            </p:cNvPr>
            <p:cNvSpPr/>
            <p:nvPr/>
          </p:nvSpPr>
          <p:spPr>
            <a:xfrm flipH="1">
              <a:off x="10306651" y="271337"/>
              <a:ext cx="171016" cy="162430"/>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1" name="Freeform: Shape 30">
              <a:extLst>
                <a:ext uri="{FF2B5EF4-FFF2-40B4-BE49-F238E27FC236}">
                  <a16:creationId xmlns:a16="http://schemas.microsoft.com/office/drawing/2014/main" id="{96EE4861-3C2D-012A-AA45-F602DC240514}"/>
                </a:ext>
              </a:extLst>
            </p:cNvPr>
            <p:cNvSpPr/>
            <p:nvPr/>
          </p:nvSpPr>
          <p:spPr>
            <a:xfrm flipH="1">
              <a:off x="7638962" y="337059"/>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2" name="Freeform: Shape 31">
              <a:extLst>
                <a:ext uri="{FF2B5EF4-FFF2-40B4-BE49-F238E27FC236}">
                  <a16:creationId xmlns:a16="http://schemas.microsoft.com/office/drawing/2014/main" id="{A6835594-6681-E274-3C09-A685F124259B}"/>
                </a:ext>
              </a:extLst>
            </p:cNvPr>
            <p:cNvSpPr/>
            <p:nvPr/>
          </p:nvSpPr>
          <p:spPr>
            <a:xfrm flipH="1">
              <a:off x="11073566" y="952147"/>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3" name="Freeform: Shape 32">
              <a:extLst>
                <a:ext uri="{FF2B5EF4-FFF2-40B4-BE49-F238E27FC236}">
                  <a16:creationId xmlns:a16="http://schemas.microsoft.com/office/drawing/2014/main" id="{78E2ADBE-62AD-4C9C-D32D-9A9F6549941F}"/>
                </a:ext>
              </a:extLst>
            </p:cNvPr>
            <p:cNvSpPr/>
            <p:nvPr/>
          </p:nvSpPr>
          <p:spPr>
            <a:xfrm flipH="1">
              <a:off x="11610887" y="432309"/>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grpSp>
        <p:nvGrpSpPr>
          <p:cNvPr id="34" name="Group 33">
            <a:extLst>
              <a:ext uri="{FF2B5EF4-FFF2-40B4-BE49-F238E27FC236}">
                <a16:creationId xmlns:a16="http://schemas.microsoft.com/office/drawing/2014/main" id="{F24CE11E-C7B4-1226-6886-53160B5FF8EC}"/>
              </a:ext>
            </a:extLst>
          </p:cNvPr>
          <p:cNvGrpSpPr/>
          <p:nvPr/>
        </p:nvGrpSpPr>
        <p:grpSpPr>
          <a:xfrm>
            <a:off x="9030142" y="142875"/>
            <a:ext cx="2996758" cy="858877"/>
            <a:chOff x="7638962" y="271337"/>
            <a:chExt cx="4149179" cy="1189163"/>
          </a:xfrm>
        </p:grpSpPr>
        <p:sp>
          <p:nvSpPr>
            <p:cNvPr id="35" name="Freeform: Shape 34">
              <a:extLst>
                <a:ext uri="{FF2B5EF4-FFF2-40B4-BE49-F238E27FC236}">
                  <a16:creationId xmlns:a16="http://schemas.microsoft.com/office/drawing/2014/main" id="{D2219829-7E1D-AB66-BA14-FAF1907674C1}"/>
                </a:ext>
              </a:extLst>
            </p:cNvPr>
            <p:cNvSpPr/>
            <p:nvPr/>
          </p:nvSpPr>
          <p:spPr>
            <a:xfrm flipH="1">
              <a:off x="9841723" y="1254267"/>
              <a:ext cx="217135" cy="20623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6" name="Freeform: Shape 35">
              <a:extLst>
                <a:ext uri="{FF2B5EF4-FFF2-40B4-BE49-F238E27FC236}">
                  <a16:creationId xmlns:a16="http://schemas.microsoft.com/office/drawing/2014/main" id="{1E38356C-6A4A-F55C-0088-A95C9257870A}"/>
                </a:ext>
              </a:extLst>
            </p:cNvPr>
            <p:cNvSpPr/>
            <p:nvPr/>
          </p:nvSpPr>
          <p:spPr>
            <a:xfrm flipH="1">
              <a:off x="9378116" y="752122"/>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7" name="Freeform: Shape 36">
              <a:extLst>
                <a:ext uri="{FF2B5EF4-FFF2-40B4-BE49-F238E27FC236}">
                  <a16:creationId xmlns:a16="http://schemas.microsoft.com/office/drawing/2014/main" id="{5130CD97-AE32-2130-C02C-56B0D1757FAF}"/>
                </a:ext>
              </a:extLst>
            </p:cNvPr>
            <p:cNvSpPr/>
            <p:nvPr/>
          </p:nvSpPr>
          <p:spPr>
            <a:xfrm flipH="1">
              <a:off x="8501600" y="563668"/>
              <a:ext cx="100900" cy="95835"/>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8" name="Freeform: Shape 37">
              <a:extLst>
                <a:ext uri="{FF2B5EF4-FFF2-40B4-BE49-F238E27FC236}">
                  <a16:creationId xmlns:a16="http://schemas.microsoft.com/office/drawing/2014/main" id="{53E570F1-4C4C-D627-2079-C130A3B3AAA8}"/>
                </a:ext>
              </a:extLst>
            </p:cNvPr>
            <p:cNvSpPr/>
            <p:nvPr/>
          </p:nvSpPr>
          <p:spPr>
            <a:xfrm flipH="1">
              <a:off x="10306651" y="271337"/>
              <a:ext cx="171016" cy="162430"/>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0" name="Freeform: Shape 39">
              <a:extLst>
                <a:ext uri="{FF2B5EF4-FFF2-40B4-BE49-F238E27FC236}">
                  <a16:creationId xmlns:a16="http://schemas.microsoft.com/office/drawing/2014/main" id="{732CD7B6-3E70-C103-A80D-38464FCEAF93}"/>
                </a:ext>
              </a:extLst>
            </p:cNvPr>
            <p:cNvSpPr/>
            <p:nvPr/>
          </p:nvSpPr>
          <p:spPr>
            <a:xfrm flipH="1">
              <a:off x="7638962" y="337059"/>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1" name="Freeform: Shape 40">
              <a:extLst>
                <a:ext uri="{FF2B5EF4-FFF2-40B4-BE49-F238E27FC236}">
                  <a16:creationId xmlns:a16="http://schemas.microsoft.com/office/drawing/2014/main" id="{BF585312-74C0-6E20-183F-737C372CD748}"/>
                </a:ext>
              </a:extLst>
            </p:cNvPr>
            <p:cNvSpPr/>
            <p:nvPr/>
          </p:nvSpPr>
          <p:spPr>
            <a:xfrm flipH="1">
              <a:off x="11073566" y="952147"/>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2" name="Freeform: Shape 41">
              <a:extLst>
                <a:ext uri="{FF2B5EF4-FFF2-40B4-BE49-F238E27FC236}">
                  <a16:creationId xmlns:a16="http://schemas.microsoft.com/office/drawing/2014/main" id="{D3278EDC-98BE-EE9C-DD4A-6B2613FFA142}"/>
                </a:ext>
              </a:extLst>
            </p:cNvPr>
            <p:cNvSpPr/>
            <p:nvPr/>
          </p:nvSpPr>
          <p:spPr>
            <a:xfrm flipH="1">
              <a:off x="11610887" y="432309"/>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grpSp>
      <p:pic>
        <p:nvPicPr>
          <p:cNvPr id="5" name="Picture Placeholder 4" descr="A close-up of a usb cable&#10;&#10;Description automatically generated">
            <a:extLst>
              <a:ext uri="{FF2B5EF4-FFF2-40B4-BE49-F238E27FC236}">
                <a16:creationId xmlns:a16="http://schemas.microsoft.com/office/drawing/2014/main" id="{208E2973-C493-6D20-8EB5-3040AA10AE37}"/>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23926" b="-23926"/>
          <a:stretch/>
        </p:blipFill>
        <p:spPr/>
      </p:pic>
      <p:pic>
        <p:nvPicPr>
          <p:cNvPr id="18" name="Picture Placeholder 17" descr="Several wires with different colors&#10;&#10;Description automatically generated">
            <a:extLst>
              <a:ext uri="{FF2B5EF4-FFF2-40B4-BE49-F238E27FC236}">
                <a16:creationId xmlns:a16="http://schemas.microsoft.com/office/drawing/2014/main" id="{60F4A54C-FBBF-441B-085A-492E9546B83A}"/>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2053" b="2053"/>
          <a:stretch>
            <a:fillRect/>
          </a:stretch>
        </p:blipFill>
        <p:spPr/>
      </p:pic>
      <p:pic>
        <p:nvPicPr>
          <p:cNvPr id="23" name="Picture Placeholder 22" descr="A computer with a landscape on the screen&#10;&#10;Description automatically generated">
            <a:extLst>
              <a:ext uri="{FF2B5EF4-FFF2-40B4-BE49-F238E27FC236}">
                <a16:creationId xmlns:a16="http://schemas.microsoft.com/office/drawing/2014/main" id="{F9E014C3-069F-3247-5C2B-1E25694D81AC}"/>
              </a:ext>
            </a:extLst>
          </p:cNvPr>
          <p:cNvPicPr>
            <a:picLocks noGrp="1" noChangeAspect="1"/>
          </p:cNvPicPr>
          <p:nvPr>
            <p:ph type="pic" sz="quarter" idx="12"/>
          </p:nvPr>
        </p:nvPicPr>
        <p:blipFill rotWithShape="1">
          <a:blip r:embed="rId4">
            <a:extLst>
              <a:ext uri="{28A0092B-C50C-407E-A947-70E740481C1C}">
                <a14:useLocalDpi xmlns:a14="http://schemas.microsoft.com/office/drawing/2010/main" val="0"/>
              </a:ext>
            </a:extLst>
          </a:blip>
          <a:srcRect t="-22194" b="-22194"/>
          <a:stretch/>
        </p:blipFill>
        <p:spPr/>
      </p:pic>
    </p:spTree>
    <p:extLst>
      <p:ext uri="{BB962C8B-B14F-4D97-AF65-F5344CB8AC3E}">
        <p14:creationId xmlns:p14="http://schemas.microsoft.com/office/powerpoint/2010/main" val="3471256633"/>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par>
                                <p:cTn id="8" presetID="42" presetClass="path" presetSubtype="0" accel="5000" decel="95000" fill="hold" grpId="1" nodeType="withEffect">
                                  <p:stCondLst>
                                    <p:cond delay="500"/>
                                  </p:stCondLst>
                                  <p:childTnLst>
                                    <p:animMotion origin="layout" path="M 6.25E-7 4.44444E-6 L 6.25E-7 0.08657 " pathEditMode="relative" rAng="0" ptsTypes="AA">
                                      <p:cBhvr>
                                        <p:cTn id="9" dur="1000" spd="-100000" fill="hold"/>
                                        <p:tgtEl>
                                          <p:spTgt spid="6"/>
                                        </p:tgtEl>
                                        <p:attrNameLst>
                                          <p:attrName>ppt_x</p:attrName>
                                          <p:attrName>ppt_y</p:attrName>
                                        </p:attrNameLst>
                                      </p:cBhvr>
                                      <p:rCtr x="0" y="4329"/>
                                    </p:animMotion>
                                  </p:childTnLst>
                                </p:cTn>
                              </p:par>
                              <p:par>
                                <p:cTn id="10" presetID="10" presetClass="entr" presetSubtype="0" fill="hold" grpId="0" nodeType="withEffect">
                                  <p:stCondLst>
                                    <p:cond delay="75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childTnLst>
                                </p:cTn>
                              </p:par>
                              <p:par>
                                <p:cTn id="13" presetID="42" presetClass="path" presetSubtype="0" accel="5000" decel="95000" fill="hold" grpId="1" nodeType="withEffect">
                                  <p:stCondLst>
                                    <p:cond delay="750"/>
                                  </p:stCondLst>
                                  <p:childTnLst>
                                    <p:animMotion origin="layout" path="M -3.33333E-6 4.44444E-6 L -3.33333E-6 0.08657 " pathEditMode="relative" rAng="0" ptsTypes="AA">
                                      <p:cBhvr>
                                        <p:cTn id="14" dur="1000" spd="-100000" fill="hold"/>
                                        <p:tgtEl>
                                          <p:spTgt spid="12"/>
                                        </p:tgtEl>
                                        <p:attrNameLst>
                                          <p:attrName>ppt_x</p:attrName>
                                          <p:attrName>ppt_y</p:attrName>
                                        </p:attrNameLst>
                                      </p:cBhvr>
                                      <p:rCtr x="0" y="4329"/>
                                    </p:animMotion>
                                  </p:childTnLst>
                                </p:cTn>
                              </p:par>
                              <p:par>
                                <p:cTn id="15" presetID="10" presetClass="entr" presetSubtype="0" fill="hold" grpId="0" nodeType="withEffect">
                                  <p:stCondLst>
                                    <p:cond delay="100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1000"/>
                                        <p:tgtEl>
                                          <p:spTgt spid="15"/>
                                        </p:tgtEl>
                                      </p:cBhvr>
                                    </p:animEffect>
                                  </p:childTnLst>
                                </p:cTn>
                              </p:par>
                              <p:par>
                                <p:cTn id="18" presetID="42" presetClass="path" presetSubtype="0" accel="5000" decel="95000" fill="hold" grpId="1" nodeType="withEffect">
                                  <p:stCondLst>
                                    <p:cond delay="1000"/>
                                  </p:stCondLst>
                                  <p:childTnLst>
                                    <p:animMotion origin="layout" path="M -1.25E-6 -3.33333E-6 L -1.25E-6 0.08658 " pathEditMode="relative" rAng="0" ptsTypes="AA">
                                      <p:cBhvr>
                                        <p:cTn id="19" dur="1000" spd="-100000" fill="hold"/>
                                        <p:tgtEl>
                                          <p:spTgt spid="15"/>
                                        </p:tgtEl>
                                        <p:attrNameLst>
                                          <p:attrName>ppt_x</p:attrName>
                                          <p:attrName>ppt_y</p:attrName>
                                        </p:attrNameLst>
                                      </p:cBhvr>
                                      <p:rCtr x="0" y="4329"/>
                                    </p:animMotion>
                                  </p:childTnLst>
                                </p:cTn>
                              </p:par>
                              <p:par>
                                <p:cTn id="20" presetID="14" presetClass="entr" presetSubtype="10" fill="hold" nodeType="withEffect">
                                  <p:stCondLst>
                                    <p:cond delay="750"/>
                                  </p:stCondLst>
                                  <p:childTnLst>
                                    <p:set>
                                      <p:cBhvr>
                                        <p:cTn id="21" dur="1" fill="hold">
                                          <p:stCondLst>
                                            <p:cond delay="0"/>
                                          </p:stCondLst>
                                        </p:cTn>
                                        <p:tgtEl>
                                          <p:spTgt spid="25"/>
                                        </p:tgtEl>
                                        <p:attrNameLst>
                                          <p:attrName>style.visibility</p:attrName>
                                        </p:attrNameLst>
                                      </p:cBhvr>
                                      <p:to>
                                        <p:strVal val="visible"/>
                                      </p:to>
                                    </p:set>
                                    <p:animEffect transition="in" filter="randombar(horizontal)">
                                      <p:cBhvr>
                                        <p:cTn id="22" dur="500"/>
                                        <p:tgtEl>
                                          <p:spTgt spid="25"/>
                                        </p:tgtEl>
                                      </p:cBhvr>
                                    </p:animEffect>
                                  </p:childTnLst>
                                </p:cTn>
                              </p:par>
                              <p:par>
                                <p:cTn id="23" presetID="14" presetClass="entr" presetSubtype="10" fill="hold" nodeType="withEffect">
                                  <p:stCondLst>
                                    <p:cond delay="750"/>
                                  </p:stCondLst>
                                  <p:childTnLst>
                                    <p:set>
                                      <p:cBhvr>
                                        <p:cTn id="24" dur="1" fill="hold">
                                          <p:stCondLst>
                                            <p:cond delay="0"/>
                                          </p:stCondLst>
                                        </p:cTn>
                                        <p:tgtEl>
                                          <p:spTgt spid="34"/>
                                        </p:tgtEl>
                                        <p:attrNameLst>
                                          <p:attrName>style.visibility</p:attrName>
                                        </p:attrNameLst>
                                      </p:cBhvr>
                                      <p:to>
                                        <p:strVal val="visible"/>
                                      </p:to>
                                    </p:set>
                                    <p:animEffect transition="in" filter="randombar(horizontal)">
                                      <p:cBhvr>
                                        <p:cTn id="25" dur="500"/>
                                        <p:tgtEl>
                                          <p:spTgt spid="34"/>
                                        </p:tgtEl>
                                      </p:cBhvr>
                                    </p:animEffect>
                                  </p:childTnLst>
                                </p:cTn>
                              </p:par>
                              <p:par>
                                <p:cTn id="26" presetID="2" presetClass="entr" presetSubtype="4" accel="12000" decel="88000"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 calcmode="lin" valueType="num">
                                      <p:cBhvr additive="base">
                                        <p:cTn id="28" dur="1250" fill="hold"/>
                                        <p:tgtEl>
                                          <p:spTgt spid="24"/>
                                        </p:tgtEl>
                                        <p:attrNameLst>
                                          <p:attrName>ppt_x</p:attrName>
                                        </p:attrNameLst>
                                      </p:cBhvr>
                                      <p:tavLst>
                                        <p:tav tm="0">
                                          <p:val>
                                            <p:strVal val="#ppt_x"/>
                                          </p:val>
                                        </p:tav>
                                        <p:tav tm="100000">
                                          <p:val>
                                            <p:strVal val="#ppt_x"/>
                                          </p:val>
                                        </p:tav>
                                      </p:tavLst>
                                    </p:anim>
                                    <p:anim calcmode="lin" valueType="num">
                                      <p:cBhvr additive="base">
                                        <p:cTn id="29" dur="1250" fill="hold"/>
                                        <p:tgtEl>
                                          <p:spTgt spid="24"/>
                                        </p:tgtEl>
                                        <p:attrNameLst>
                                          <p:attrName>ppt_y</p:attrName>
                                        </p:attrNameLst>
                                      </p:cBhvr>
                                      <p:tavLst>
                                        <p:tav tm="0">
                                          <p:val>
                                            <p:strVal val="1+#ppt_h/2"/>
                                          </p:val>
                                        </p:tav>
                                        <p:tav tm="100000">
                                          <p:val>
                                            <p:strVal val="#ppt_y"/>
                                          </p:val>
                                        </p:tav>
                                      </p:tavLst>
                                    </p:anim>
                                  </p:childTnLst>
                                </p:cTn>
                              </p:par>
                              <p:par>
                                <p:cTn id="30" presetID="18" presetClass="entr" presetSubtype="6" fill="hold" grpId="0" nodeType="withEffect">
                                  <p:stCondLst>
                                    <p:cond delay="250"/>
                                  </p:stCondLst>
                                  <p:childTnLst>
                                    <p:set>
                                      <p:cBhvr>
                                        <p:cTn id="31" dur="1" fill="hold">
                                          <p:stCondLst>
                                            <p:cond delay="0"/>
                                          </p:stCondLst>
                                        </p:cTn>
                                        <p:tgtEl>
                                          <p:spTgt spid="8"/>
                                        </p:tgtEl>
                                        <p:attrNameLst>
                                          <p:attrName>style.visibility</p:attrName>
                                        </p:attrNameLst>
                                      </p:cBhvr>
                                      <p:to>
                                        <p:strVal val="visible"/>
                                      </p:to>
                                    </p:set>
                                    <p:animEffect transition="in" filter="strips(downRight)">
                                      <p:cBhvr>
                                        <p:cTn id="32" dur="1250"/>
                                        <p:tgtEl>
                                          <p:spTgt spid="8"/>
                                        </p:tgtEl>
                                      </p:cBhvr>
                                    </p:animEffect>
                                  </p:childTnLst>
                                </p:cTn>
                              </p:par>
                              <p:par>
                                <p:cTn id="33" presetID="6" presetClass="emph" presetSubtype="0" decel="100000" fill="hold" grpId="1" nodeType="withEffect">
                                  <p:stCondLst>
                                    <p:cond delay="750"/>
                                  </p:stCondLst>
                                  <p:childTnLst>
                                    <p:animScale>
                                      <p:cBhvr>
                                        <p:cTn id="34" dur="750" fill="hold"/>
                                        <p:tgtEl>
                                          <p:spTgt spid="8"/>
                                        </p:tgtEl>
                                      </p:cBhvr>
                                      <p:by x="105000" y="105000"/>
                                    </p:animScale>
                                  </p:childTnLst>
                                </p:cTn>
                              </p:par>
                              <p:par>
                                <p:cTn id="35" presetID="18" presetClass="entr" presetSubtype="6" fill="hold" grpId="0" nodeType="withEffect">
                                  <p:stCondLst>
                                    <p:cond delay="250"/>
                                  </p:stCondLst>
                                  <p:childTnLst>
                                    <p:set>
                                      <p:cBhvr>
                                        <p:cTn id="36" dur="1" fill="hold">
                                          <p:stCondLst>
                                            <p:cond delay="0"/>
                                          </p:stCondLst>
                                        </p:cTn>
                                        <p:tgtEl>
                                          <p:spTgt spid="9"/>
                                        </p:tgtEl>
                                        <p:attrNameLst>
                                          <p:attrName>style.visibility</p:attrName>
                                        </p:attrNameLst>
                                      </p:cBhvr>
                                      <p:to>
                                        <p:strVal val="visible"/>
                                      </p:to>
                                    </p:set>
                                    <p:animEffect transition="in" filter="strips(downRight)">
                                      <p:cBhvr>
                                        <p:cTn id="37" dur="1250"/>
                                        <p:tgtEl>
                                          <p:spTgt spid="9"/>
                                        </p:tgtEl>
                                      </p:cBhvr>
                                    </p:animEffect>
                                  </p:childTnLst>
                                </p:cTn>
                              </p:par>
                              <p:par>
                                <p:cTn id="38" presetID="6" presetClass="emph" presetSubtype="0" decel="100000" fill="hold" grpId="1" nodeType="withEffect">
                                  <p:stCondLst>
                                    <p:cond delay="750"/>
                                  </p:stCondLst>
                                  <p:childTnLst>
                                    <p:animScale>
                                      <p:cBhvr>
                                        <p:cTn id="39" dur="750" fill="hold"/>
                                        <p:tgtEl>
                                          <p:spTgt spid="9"/>
                                        </p:tgtEl>
                                      </p:cBhvr>
                                      <p:by x="105000" y="105000"/>
                                    </p:animScale>
                                  </p:childTnLst>
                                </p:cTn>
                              </p:par>
                              <p:par>
                                <p:cTn id="40" presetID="18" presetClass="entr" presetSubtype="6" fill="hold" grpId="0" nodeType="withEffect">
                                  <p:stCondLst>
                                    <p:cond delay="250"/>
                                  </p:stCondLst>
                                  <p:childTnLst>
                                    <p:set>
                                      <p:cBhvr>
                                        <p:cTn id="41" dur="1" fill="hold">
                                          <p:stCondLst>
                                            <p:cond delay="0"/>
                                          </p:stCondLst>
                                        </p:cTn>
                                        <p:tgtEl>
                                          <p:spTgt spid="10"/>
                                        </p:tgtEl>
                                        <p:attrNameLst>
                                          <p:attrName>style.visibility</p:attrName>
                                        </p:attrNameLst>
                                      </p:cBhvr>
                                      <p:to>
                                        <p:strVal val="visible"/>
                                      </p:to>
                                    </p:set>
                                    <p:animEffect transition="in" filter="strips(downRight)">
                                      <p:cBhvr>
                                        <p:cTn id="42" dur="1250"/>
                                        <p:tgtEl>
                                          <p:spTgt spid="10"/>
                                        </p:tgtEl>
                                      </p:cBhvr>
                                    </p:animEffect>
                                  </p:childTnLst>
                                </p:cTn>
                              </p:par>
                              <p:par>
                                <p:cTn id="43" presetID="6" presetClass="emph" presetSubtype="0" decel="100000" fill="hold" grpId="1" nodeType="withEffect">
                                  <p:stCondLst>
                                    <p:cond delay="750"/>
                                  </p:stCondLst>
                                  <p:childTnLst>
                                    <p:animScale>
                                      <p:cBhvr>
                                        <p:cTn id="44" dur="750" fill="hold"/>
                                        <p:tgtEl>
                                          <p:spTgt spid="1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6" grpId="0"/>
      <p:bldP spid="6" grpId="1"/>
      <p:bldP spid="12" grpId="0"/>
      <p:bldP spid="12" grpId="1"/>
      <p:bldP spid="8" grpId="0" animBg="1"/>
      <p:bldP spid="8" grpId="1" animBg="1"/>
      <p:bldP spid="15" grpId="0"/>
      <p:bldP spid="15" grpId="1"/>
      <p:bldP spid="10" grpId="0" animBg="1"/>
      <p:bldP spid="10" grpId="1" animBg="1"/>
      <p:bldP spid="9" grpId="0" animBg="1"/>
      <p:bldP spid="9"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32B8E46-1C54-42DE-A2F7-6E04DCB2C469}"/>
              </a:ext>
            </a:extLst>
          </p:cNvPr>
          <p:cNvGrpSpPr/>
          <p:nvPr/>
        </p:nvGrpSpPr>
        <p:grpSpPr>
          <a:xfrm>
            <a:off x="4569794" y="0"/>
            <a:ext cx="7622206" cy="6858004"/>
            <a:chOff x="5545975" y="-2"/>
            <a:chExt cx="6646025" cy="6858004"/>
          </a:xfrm>
        </p:grpSpPr>
        <p:sp useBgFill="1">
          <p:nvSpPr>
            <p:cNvPr id="67" name="Freeform: Shape 66">
              <a:extLst>
                <a:ext uri="{FF2B5EF4-FFF2-40B4-BE49-F238E27FC236}">
                  <a16:creationId xmlns:a16="http://schemas.microsoft.com/office/drawing/2014/main" id="{E75CA04B-DB27-421C-97EF-10BEEC15F26D}"/>
                </a:ext>
              </a:extLst>
            </p:cNvPr>
            <p:cNvSpPr/>
            <p:nvPr/>
          </p:nvSpPr>
          <p:spPr>
            <a:xfrm>
              <a:off x="5545975" y="-2"/>
              <a:ext cx="6646025" cy="6858002"/>
            </a:xfrm>
            <a:custGeom>
              <a:avLst/>
              <a:gdLst>
                <a:gd name="connsiteX0" fmla="*/ 673108 w 6646025"/>
                <a:gd name="connsiteY0" fmla="*/ 0 h 6858002"/>
                <a:gd name="connsiteX1" fmla="*/ 6646025 w 6646025"/>
                <a:gd name="connsiteY1" fmla="*/ 0 h 6858002"/>
                <a:gd name="connsiteX2" fmla="*/ 6646025 w 6646025"/>
                <a:gd name="connsiteY2" fmla="*/ 6858002 h 6858002"/>
                <a:gd name="connsiteX3" fmla="*/ 673108 w 6646025"/>
                <a:gd name="connsiteY3" fmla="*/ 6858002 h 6858002"/>
                <a:gd name="connsiteX4" fmla="*/ 673108 w 6646025"/>
                <a:gd name="connsiteY4" fmla="*/ 6858001 h 6858002"/>
                <a:gd name="connsiteX5" fmla="*/ 585107 w 6646025"/>
                <a:gd name="connsiteY5" fmla="*/ 6858001 h 6858002"/>
                <a:gd name="connsiteX6" fmla="*/ 585107 w 6646025"/>
                <a:gd name="connsiteY6" fmla="*/ 4692795 h 6858002"/>
                <a:gd name="connsiteX7" fmla="*/ 575504 w 6646025"/>
                <a:gd name="connsiteY7" fmla="*/ 4649109 h 6858002"/>
                <a:gd name="connsiteX8" fmla="*/ 512626 w 6646025"/>
                <a:gd name="connsiteY8" fmla="*/ 4456018 h 6858002"/>
                <a:gd name="connsiteX9" fmla="*/ 83040 w 6646025"/>
                <a:gd name="connsiteY9" fmla="*/ 3765660 h 6858002"/>
                <a:gd name="connsiteX10" fmla="*/ 3283 w 6646025"/>
                <a:gd name="connsiteY10" fmla="*/ 3486762 h 6858002"/>
                <a:gd name="connsiteX11" fmla="*/ 1822 w 6646025"/>
                <a:gd name="connsiteY11" fmla="*/ 3459891 h 6858002"/>
                <a:gd name="connsiteX12" fmla="*/ 1774 w 6646025"/>
                <a:gd name="connsiteY12" fmla="*/ 3459594 h 6858002"/>
                <a:gd name="connsiteX13" fmla="*/ 0 w 6646025"/>
                <a:gd name="connsiteY13" fmla="*/ 3431645 h 6858002"/>
                <a:gd name="connsiteX14" fmla="*/ 144 w 6646025"/>
                <a:gd name="connsiteY14" fmla="*/ 3429002 h 6858002"/>
                <a:gd name="connsiteX15" fmla="*/ 0 w 6646025"/>
                <a:gd name="connsiteY15" fmla="*/ 3426359 h 6858002"/>
                <a:gd name="connsiteX16" fmla="*/ 1774 w 6646025"/>
                <a:gd name="connsiteY16" fmla="*/ 3398409 h 6858002"/>
                <a:gd name="connsiteX17" fmla="*/ 1822 w 6646025"/>
                <a:gd name="connsiteY17" fmla="*/ 3398112 h 6858002"/>
                <a:gd name="connsiteX18" fmla="*/ 3283 w 6646025"/>
                <a:gd name="connsiteY18" fmla="*/ 3371241 h 6858002"/>
                <a:gd name="connsiteX19" fmla="*/ 83040 w 6646025"/>
                <a:gd name="connsiteY19" fmla="*/ 3092343 h 6858002"/>
                <a:gd name="connsiteX20" fmla="*/ 512626 w 6646025"/>
                <a:gd name="connsiteY20" fmla="*/ 2401985 h 6858002"/>
                <a:gd name="connsiteX21" fmla="*/ 575504 w 6646025"/>
                <a:gd name="connsiteY21" fmla="*/ 2208894 h 6858002"/>
                <a:gd name="connsiteX22" fmla="*/ 585107 w 6646025"/>
                <a:gd name="connsiteY22" fmla="*/ 2165208 h 6858002"/>
                <a:gd name="connsiteX23" fmla="*/ 585107 w 6646025"/>
                <a:gd name="connsiteY23" fmla="*/ 2 h 6858002"/>
                <a:gd name="connsiteX24" fmla="*/ 673108 w 6646025"/>
                <a:gd name="connsiteY24" fmla="*/ 2 h 6858002"/>
                <a:gd name="connsiteX25" fmla="*/ 673108 w 6646025"/>
                <a:gd name="connsiteY25" fmla="*/ 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646025" h="6858002">
                  <a:moveTo>
                    <a:pt x="673108" y="0"/>
                  </a:moveTo>
                  <a:lnTo>
                    <a:pt x="6646025" y="0"/>
                  </a:lnTo>
                  <a:lnTo>
                    <a:pt x="6646025" y="6858002"/>
                  </a:lnTo>
                  <a:lnTo>
                    <a:pt x="673108" y="6858002"/>
                  </a:lnTo>
                  <a:lnTo>
                    <a:pt x="673108" y="6858001"/>
                  </a:lnTo>
                  <a:lnTo>
                    <a:pt x="585107" y="6858001"/>
                  </a:lnTo>
                  <a:lnTo>
                    <a:pt x="585107" y="4692795"/>
                  </a:lnTo>
                  <a:lnTo>
                    <a:pt x="575504" y="4649109"/>
                  </a:lnTo>
                  <a:cubicBezTo>
                    <a:pt x="557835" y="4575843"/>
                    <a:pt x="537106" y="4506097"/>
                    <a:pt x="512626" y="4456018"/>
                  </a:cubicBezTo>
                  <a:cubicBezTo>
                    <a:pt x="414706" y="4255704"/>
                    <a:pt x="159902" y="3960430"/>
                    <a:pt x="83040" y="3765660"/>
                  </a:cubicBezTo>
                  <a:cubicBezTo>
                    <a:pt x="44609" y="3668275"/>
                    <a:pt x="13284" y="3570891"/>
                    <a:pt x="3283" y="3486762"/>
                  </a:cubicBezTo>
                  <a:lnTo>
                    <a:pt x="1822" y="3459891"/>
                  </a:lnTo>
                  <a:lnTo>
                    <a:pt x="1774" y="3459594"/>
                  </a:lnTo>
                  <a:cubicBezTo>
                    <a:pt x="776" y="3450554"/>
                    <a:pt x="194" y="3441228"/>
                    <a:pt x="0" y="3431645"/>
                  </a:cubicBezTo>
                  <a:lnTo>
                    <a:pt x="144" y="3429002"/>
                  </a:lnTo>
                  <a:lnTo>
                    <a:pt x="0" y="3426359"/>
                  </a:lnTo>
                  <a:cubicBezTo>
                    <a:pt x="194" y="3416774"/>
                    <a:pt x="776" y="3407449"/>
                    <a:pt x="1774" y="3398409"/>
                  </a:cubicBezTo>
                  <a:lnTo>
                    <a:pt x="1822" y="3398112"/>
                  </a:lnTo>
                  <a:lnTo>
                    <a:pt x="3283" y="3371241"/>
                  </a:lnTo>
                  <a:cubicBezTo>
                    <a:pt x="13284" y="3287112"/>
                    <a:pt x="44609" y="3189727"/>
                    <a:pt x="83040" y="3092343"/>
                  </a:cubicBezTo>
                  <a:cubicBezTo>
                    <a:pt x="159902" y="2897573"/>
                    <a:pt x="414705" y="2602300"/>
                    <a:pt x="512626" y="2401985"/>
                  </a:cubicBezTo>
                  <a:cubicBezTo>
                    <a:pt x="537106" y="2351906"/>
                    <a:pt x="557835" y="2282160"/>
                    <a:pt x="575504" y="2208894"/>
                  </a:cubicBezTo>
                  <a:lnTo>
                    <a:pt x="585107" y="2165208"/>
                  </a:lnTo>
                  <a:lnTo>
                    <a:pt x="585107" y="2"/>
                  </a:lnTo>
                  <a:lnTo>
                    <a:pt x="673108" y="2"/>
                  </a:lnTo>
                  <a:lnTo>
                    <a:pt x="673108" y="0"/>
                  </a:lnTo>
                  <a:close/>
                </a:path>
              </a:pathLst>
            </a:custGeom>
            <a:gradFill rotWithShape="0">
              <a:gsLst>
                <a:gs pos="5000">
                  <a:srgbClr val="BBC3E4"/>
                </a:gs>
                <a:gs pos="100000">
                  <a:srgbClr val="D6D9ED"/>
                </a:gs>
              </a:gsLst>
              <a:lin ang="18900000" scaled="1"/>
              <a:tileRect l="-195763" r="135349"/>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latin typeface="+mj-lt"/>
              </a:endParaRPr>
            </a:p>
          </p:txBody>
        </p:sp>
        <p:sp useBgFill="1">
          <p:nvSpPr>
            <p:cNvPr id="63" name="Freeform: Shape 62">
              <a:extLst>
                <a:ext uri="{FF2B5EF4-FFF2-40B4-BE49-F238E27FC236}">
                  <a16:creationId xmlns:a16="http://schemas.microsoft.com/office/drawing/2014/main" id="{046AADE0-392A-4D07-BB61-F91B40E70470}"/>
                </a:ext>
              </a:extLst>
            </p:cNvPr>
            <p:cNvSpPr/>
            <p:nvPr/>
          </p:nvSpPr>
          <p:spPr>
            <a:xfrm>
              <a:off x="5545975" y="0"/>
              <a:ext cx="6646025" cy="6858002"/>
            </a:xfrm>
            <a:custGeom>
              <a:avLst/>
              <a:gdLst>
                <a:gd name="connsiteX0" fmla="*/ 673108 w 6646025"/>
                <a:gd name="connsiteY0" fmla="*/ 0 h 6858002"/>
                <a:gd name="connsiteX1" fmla="*/ 6646025 w 6646025"/>
                <a:gd name="connsiteY1" fmla="*/ 0 h 6858002"/>
                <a:gd name="connsiteX2" fmla="*/ 6646025 w 6646025"/>
                <a:gd name="connsiteY2" fmla="*/ 6858002 h 6858002"/>
                <a:gd name="connsiteX3" fmla="*/ 673108 w 6646025"/>
                <a:gd name="connsiteY3" fmla="*/ 6858002 h 6858002"/>
                <a:gd name="connsiteX4" fmla="*/ 673108 w 6646025"/>
                <a:gd name="connsiteY4" fmla="*/ 6858001 h 6858002"/>
                <a:gd name="connsiteX5" fmla="*/ 585107 w 6646025"/>
                <a:gd name="connsiteY5" fmla="*/ 6858001 h 6858002"/>
                <a:gd name="connsiteX6" fmla="*/ 585107 w 6646025"/>
                <a:gd name="connsiteY6" fmla="*/ 4692795 h 6858002"/>
                <a:gd name="connsiteX7" fmla="*/ 575504 w 6646025"/>
                <a:gd name="connsiteY7" fmla="*/ 4649109 h 6858002"/>
                <a:gd name="connsiteX8" fmla="*/ 512626 w 6646025"/>
                <a:gd name="connsiteY8" fmla="*/ 4456018 h 6858002"/>
                <a:gd name="connsiteX9" fmla="*/ 83040 w 6646025"/>
                <a:gd name="connsiteY9" fmla="*/ 3765660 h 6858002"/>
                <a:gd name="connsiteX10" fmla="*/ 3283 w 6646025"/>
                <a:gd name="connsiteY10" fmla="*/ 3486762 h 6858002"/>
                <a:gd name="connsiteX11" fmla="*/ 1822 w 6646025"/>
                <a:gd name="connsiteY11" fmla="*/ 3459891 h 6858002"/>
                <a:gd name="connsiteX12" fmla="*/ 1774 w 6646025"/>
                <a:gd name="connsiteY12" fmla="*/ 3459594 h 6858002"/>
                <a:gd name="connsiteX13" fmla="*/ 0 w 6646025"/>
                <a:gd name="connsiteY13" fmla="*/ 3431645 h 6858002"/>
                <a:gd name="connsiteX14" fmla="*/ 144 w 6646025"/>
                <a:gd name="connsiteY14" fmla="*/ 3429002 h 6858002"/>
                <a:gd name="connsiteX15" fmla="*/ 0 w 6646025"/>
                <a:gd name="connsiteY15" fmla="*/ 3426359 h 6858002"/>
                <a:gd name="connsiteX16" fmla="*/ 1774 w 6646025"/>
                <a:gd name="connsiteY16" fmla="*/ 3398409 h 6858002"/>
                <a:gd name="connsiteX17" fmla="*/ 1822 w 6646025"/>
                <a:gd name="connsiteY17" fmla="*/ 3398112 h 6858002"/>
                <a:gd name="connsiteX18" fmla="*/ 3283 w 6646025"/>
                <a:gd name="connsiteY18" fmla="*/ 3371241 h 6858002"/>
                <a:gd name="connsiteX19" fmla="*/ 83040 w 6646025"/>
                <a:gd name="connsiteY19" fmla="*/ 3092343 h 6858002"/>
                <a:gd name="connsiteX20" fmla="*/ 512626 w 6646025"/>
                <a:gd name="connsiteY20" fmla="*/ 2401985 h 6858002"/>
                <a:gd name="connsiteX21" fmla="*/ 575504 w 6646025"/>
                <a:gd name="connsiteY21" fmla="*/ 2208894 h 6858002"/>
                <a:gd name="connsiteX22" fmla="*/ 585107 w 6646025"/>
                <a:gd name="connsiteY22" fmla="*/ 2165208 h 6858002"/>
                <a:gd name="connsiteX23" fmla="*/ 585107 w 6646025"/>
                <a:gd name="connsiteY23" fmla="*/ 2 h 6858002"/>
                <a:gd name="connsiteX24" fmla="*/ 673108 w 6646025"/>
                <a:gd name="connsiteY24" fmla="*/ 2 h 6858002"/>
                <a:gd name="connsiteX25" fmla="*/ 673108 w 6646025"/>
                <a:gd name="connsiteY25" fmla="*/ 0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646025" h="6858002">
                  <a:moveTo>
                    <a:pt x="673108" y="0"/>
                  </a:moveTo>
                  <a:lnTo>
                    <a:pt x="6646025" y="0"/>
                  </a:lnTo>
                  <a:lnTo>
                    <a:pt x="6646025" y="6858002"/>
                  </a:lnTo>
                  <a:lnTo>
                    <a:pt x="673108" y="6858002"/>
                  </a:lnTo>
                  <a:lnTo>
                    <a:pt x="673108" y="6858001"/>
                  </a:lnTo>
                  <a:lnTo>
                    <a:pt x="585107" y="6858001"/>
                  </a:lnTo>
                  <a:lnTo>
                    <a:pt x="585107" y="4692795"/>
                  </a:lnTo>
                  <a:lnTo>
                    <a:pt x="575504" y="4649109"/>
                  </a:lnTo>
                  <a:cubicBezTo>
                    <a:pt x="557835" y="4575843"/>
                    <a:pt x="537106" y="4506097"/>
                    <a:pt x="512626" y="4456018"/>
                  </a:cubicBezTo>
                  <a:cubicBezTo>
                    <a:pt x="414706" y="4255704"/>
                    <a:pt x="159902" y="3960430"/>
                    <a:pt x="83040" y="3765660"/>
                  </a:cubicBezTo>
                  <a:cubicBezTo>
                    <a:pt x="44609" y="3668275"/>
                    <a:pt x="13284" y="3570891"/>
                    <a:pt x="3283" y="3486762"/>
                  </a:cubicBezTo>
                  <a:lnTo>
                    <a:pt x="1822" y="3459891"/>
                  </a:lnTo>
                  <a:lnTo>
                    <a:pt x="1774" y="3459594"/>
                  </a:lnTo>
                  <a:cubicBezTo>
                    <a:pt x="776" y="3450554"/>
                    <a:pt x="194" y="3441228"/>
                    <a:pt x="0" y="3431645"/>
                  </a:cubicBezTo>
                  <a:lnTo>
                    <a:pt x="144" y="3429002"/>
                  </a:lnTo>
                  <a:lnTo>
                    <a:pt x="0" y="3426359"/>
                  </a:lnTo>
                  <a:cubicBezTo>
                    <a:pt x="194" y="3416774"/>
                    <a:pt x="776" y="3407449"/>
                    <a:pt x="1774" y="3398409"/>
                  </a:cubicBezTo>
                  <a:lnTo>
                    <a:pt x="1822" y="3398112"/>
                  </a:lnTo>
                  <a:lnTo>
                    <a:pt x="3283" y="3371241"/>
                  </a:lnTo>
                  <a:cubicBezTo>
                    <a:pt x="13284" y="3287112"/>
                    <a:pt x="44609" y="3189727"/>
                    <a:pt x="83040" y="3092343"/>
                  </a:cubicBezTo>
                  <a:cubicBezTo>
                    <a:pt x="159902" y="2897573"/>
                    <a:pt x="414705" y="2602300"/>
                    <a:pt x="512626" y="2401985"/>
                  </a:cubicBezTo>
                  <a:cubicBezTo>
                    <a:pt x="537106" y="2351906"/>
                    <a:pt x="557835" y="2282160"/>
                    <a:pt x="575504" y="2208894"/>
                  </a:cubicBezTo>
                  <a:lnTo>
                    <a:pt x="585107" y="2165208"/>
                  </a:lnTo>
                  <a:lnTo>
                    <a:pt x="585107" y="2"/>
                  </a:lnTo>
                  <a:lnTo>
                    <a:pt x="673108" y="2"/>
                  </a:lnTo>
                  <a:lnTo>
                    <a:pt x="673108" y="0"/>
                  </a:lnTo>
                  <a:close/>
                </a:path>
              </a:pathLst>
            </a:custGeom>
            <a:gradFill rotWithShape="0">
              <a:gsLst>
                <a:gs pos="0">
                  <a:srgbClr val="0E0326"/>
                </a:gs>
                <a:gs pos="85000">
                  <a:srgbClr val="0E0326"/>
                </a:gs>
                <a:gs pos="100000">
                  <a:srgbClr val="220440"/>
                </a:gs>
              </a:gsLst>
              <a:lin ang="5400000" scaled="1"/>
              <a:tileRect l="-12898" t="-398304" r="-66547" b="-133275"/>
            </a:gra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j-lt"/>
              </a:endParaRPr>
            </a:p>
          </p:txBody>
        </p:sp>
      </p:grpSp>
      <p:sp>
        <p:nvSpPr>
          <p:cNvPr id="27" name="TextBox 26">
            <a:extLst>
              <a:ext uri="{FF2B5EF4-FFF2-40B4-BE49-F238E27FC236}">
                <a16:creationId xmlns:a16="http://schemas.microsoft.com/office/drawing/2014/main" id="{144301CB-F6FC-48F3-9EAB-1F6DA5789E96}"/>
              </a:ext>
            </a:extLst>
          </p:cNvPr>
          <p:cNvSpPr txBox="1"/>
          <p:nvPr/>
        </p:nvSpPr>
        <p:spPr>
          <a:xfrm>
            <a:off x="422405" y="185194"/>
            <a:ext cx="5366493" cy="840230"/>
          </a:xfrm>
          <a:prstGeom prst="rect">
            <a:avLst/>
          </a:prstGeom>
          <a:noFill/>
        </p:spPr>
        <p:txBody>
          <a:bodyPr wrap="square" rtlCol="0">
            <a:spAutoFit/>
          </a:bodyPr>
          <a:lstStyle>
            <a:defPPr>
              <a:defRPr lang="en-US"/>
            </a:defPPr>
            <a:lvl1pPr>
              <a:lnSpc>
                <a:spcPct val="90000"/>
              </a:lnSpc>
              <a:defRPr sz="6000" b="1" spc="-150">
                <a:solidFill>
                  <a:schemeClr val="bg1"/>
                </a:solidFill>
                <a:cs typeface="Space Grotesk" pitchFamily="2" charset="0"/>
              </a:defRPr>
            </a:lvl1pPr>
          </a:lstStyle>
          <a:p>
            <a:r>
              <a:rPr lang="en-US" sz="5400" dirty="0">
                <a:latin typeface="+mj-lt"/>
              </a:rPr>
              <a:t>Circuit </a:t>
            </a:r>
            <a:r>
              <a:rPr lang="en-US" sz="5400" dirty="0">
                <a:solidFill>
                  <a:srgbClr val="FB6D2E"/>
                </a:solidFill>
                <a:latin typeface="+mj-lt"/>
              </a:rPr>
              <a:t>Design</a:t>
            </a:r>
          </a:p>
        </p:txBody>
      </p:sp>
      <p:sp>
        <p:nvSpPr>
          <p:cNvPr id="3" name="Rectangle: Rounded Corners 7">
            <a:extLst>
              <a:ext uri="{FF2B5EF4-FFF2-40B4-BE49-F238E27FC236}">
                <a16:creationId xmlns:a16="http://schemas.microsoft.com/office/drawing/2014/main" id="{D90395CA-B1D9-9DA8-E62B-2EEAEF07964F}"/>
              </a:ext>
            </a:extLst>
          </p:cNvPr>
          <p:cNvSpPr/>
          <p:nvPr/>
        </p:nvSpPr>
        <p:spPr>
          <a:xfrm>
            <a:off x="10514889" y="1458785"/>
            <a:ext cx="1644330" cy="396099"/>
          </a:xfrm>
          <a:prstGeom prst="roundRect">
            <a:avLst>
              <a:gd name="adj" fmla="val 50000"/>
            </a:avLst>
          </a:prstGeom>
          <a:gradFill>
            <a:gsLst>
              <a:gs pos="0">
                <a:schemeClr val="accent1">
                  <a:lumMod val="60000"/>
                  <a:lumOff val="40000"/>
                </a:schemeClr>
              </a:gs>
              <a:gs pos="43000">
                <a:schemeClr val="accent1"/>
              </a:gs>
              <a:gs pos="100000">
                <a:schemeClr val="accent1"/>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pPr algn="ctr"/>
            <a:r>
              <a:rPr lang="en-US" sz="1200" dirty="0">
                <a:solidFill>
                  <a:schemeClr val="bg1"/>
                </a:solidFill>
                <a:latin typeface="+mj-lt"/>
              </a:rPr>
              <a:t>ESP8266</a:t>
            </a:r>
          </a:p>
        </p:txBody>
      </p:sp>
      <p:pic>
        <p:nvPicPr>
          <p:cNvPr id="8" name="Picture 7" descr="A close-up of a circuit board&#10;&#10;Description automatically generated">
            <a:extLst>
              <a:ext uri="{FF2B5EF4-FFF2-40B4-BE49-F238E27FC236}">
                <a16:creationId xmlns:a16="http://schemas.microsoft.com/office/drawing/2014/main" id="{9A54EF0F-01F4-270D-AB33-84BF62462B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a:off x="5334000" y="1743598"/>
            <a:ext cx="6858000" cy="3556000"/>
          </a:xfrm>
          <a:prstGeom prst="rect">
            <a:avLst/>
          </a:prstGeom>
        </p:spPr>
      </p:pic>
      <p:sp>
        <p:nvSpPr>
          <p:cNvPr id="10" name="Rectangle: Rounded Corners 7">
            <a:extLst>
              <a:ext uri="{FF2B5EF4-FFF2-40B4-BE49-F238E27FC236}">
                <a16:creationId xmlns:a16="http://schemas.microsoft.com/office/drawing/2014/main" id="{9760DDA6-4B44-C496-34D2-37FFAAFCAA3B}"/>
              </a:ext>
            </a:extLst>
          </p:cNvPr>
          <p:cNvSpPr/>
          <p:nvPr/>
        </p:nvSpPr>
        <p:spPr>
          <a:xfrm>
            <a:off x="6096000" y="1261032"/>
            <a:ext cx="1644330" cy="396099"/>
          </a:xfrm>
          <a:prstGeom prst="roundRect">
            <a:avLst>
              <a:gd name="adj" fmla="val 50000"/>
            </a:avLst>
          </a:prstGeom>
          <a:gradFill>
            <a:gsLst>
              <a:gs pos="0">
                <a:schemeClr val="accent1">
                  <a:lumMod val="60000"/>
                  <a:lumOff val="40000"/>
                </a:schemeClr>
              </a:gs>
              <a:gs pos="43000">
                <a:schemeClr val="accent1"/>
              </a:gs>
              <a:gs pos="100000">
                <a:schemeClr val="accent1"/>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pPr algn="ctr"/>
            <a:r>
              <a:rPr lang="en-US" sz="1200" dirty="0">
                <a:solidFill>
                  <a:schemeClr val="bg1"/>
                </a:solidFill>
                <a:latin typeface="+mj-lt"/>
              </a:rPr>
              <a:t>LCD Display</a:t>
            </a:r>
          </a:p>
        </p:txBody>
      </p:sp>
      <p:sp>
        <p:nvSpPr>
          <p:cNvPr id="11" name="Rectangle: Rounded Corners 7">
            <a:extLst>
              <a:ext uri="{FF2B5EF4-FFF2-40B4-BE49-F238E27FC236}">
                <a16:creationId xmlns:a16="http://schemas.microsoft.com/office/drawing/2014/main" id="{AA438A57-FFD2-D4BC-1179-122C0A2C9690}"/>
              </a:ext>
            </a:extLst>
          </p:cNvPr>
          <p:cNvSpPr/>
          <p:nvPr/>
        </p:nvSpPr>
        <p:spPr>
          <a:xfrm>
            <a:off x="7927621" y="5188312"/>
            <a:ext cx="1644330" cy="396099"/>
          </a:xfrm>
          <a:prstGeom prst="roundRect">
            <a:avLst>
              <a:gd name="adj" fmla="val 50000"/>
            </a:avLst>
          </a:prstGeom>
          <a:gradFill>
            <a:gsLst>
              <a:gs pos="0">
                <a:schemeClr val="accent1">
                  <a:lumMod val="60000"/>
                  <a:lumOff val="40000"/>
                </a:schemeClr>
              </a:gs>
              <a:gs pos="43000">
                <a:schemeClr val="accent1"/>
              </a:gs>
              <a:gs pos="100000">
                <a:schemeClr val="accent1"/>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pPr algn="ctr"/>
            <a:r>
              <a:rPr lang="en-US" sz="1200" dirty="0">
                <a:solidFill>
                  <a:schemeClr val="bg1"/>
                </a:solidFill>
                <a:latin typeface="+mj-lt"/>
              </a:rPr>
              <a:t>i2c module</a:t>
            </a:r>
          </a:p>
        </p:txBody>
      </p:sp>
      <p:sp>
        <p:nvSpPr>
          <p:cNvPr id="4" name="TextBox 3">
            <a:extLst>
              <a:ext uri="{FF2B5EF4-FFF2-40B4-BE49-F238E27FC236}">
                <a16:creationId xmlns:a16="http://schemas.microsoft.com/office/drawing/2014/main" id="{C3C00607-A9E5-0342-C314-8533C8EFC014}"/>
              </a:ext>
            </a:extLst>
          </p:cNvPr>
          <p:cNvSpPr txBox="1"/>
          <p:nvPr/>
        </p:nvSpPr>
        <p:spPr>
          <a:xfrm>
            <a:off x="325120" y="1656834"/>
            <a:ext cx="3657600" cy="2862322"/>
          </a:xfrm>
          <a:prstGeom prst="rect">
            <a:avLst/>
          </a:prstGeom>
          <a:noFill/>
        </p:spPr>
        <p:txBody>
          <a:bodyPr wrap="square" rtlCol="0">
            <a:spAutoFit/>
          </a:bodyPr>
          <a:lstStyle/>
          <a:p>
            <a:endParaRPr lang="en-US" dirty="0">
              <a:solidFill>
                <a:schemeClr val="bg1"/>
              </a:solidFill>
            </a:endParaRPr>
          </a:p>
          <a:p>
            <a:r>
              <a:rPr lang="en-US" dirty="0">
                <a:solidFill>
                  <a:schemeClr val="bg1"/>
                </a:solidFill>
              </a:rPr>
              <a:t>IIC – ESP – Function</a:t>
            </a:r>
          </a:p>
          <a:p>
            <a:endParaRPr lang="en-US" dirty="0">
              <a:solidFill>
                <a:schemeClr val="bg1"/>
              </a:solidFill>
            </a:endParaRPr>
          </a:p>
          <a:p>
            <a:pPr marL="342900" indent="-342900">
              <a:buAutoNum type="arabicPeriod"/>
            </a:pPr>
            <a:r>
              <a:rPr lang="en-US" dirty="0">
                <a:solidFill>
                  <a:schemeClr val="bg1"/>
                </a:solidFill>
              </a:rPr>
              <a:t>GND – GND – Ground</a:t>
            </a:r>
          </a:p>
          <a:p>
            <a:pPr marL="342900" indent="-342900">
              <a:buAutoNum type="arabicPeriod"/>
            </a:pPr>
            <a:r>
              <a:rPr lang="en-US" dirty="0">
                <a:solidFill>
                  <a:schemeClr val="bg1"/>
                </a:solidFill>
              </a:rPr>
              <a:t>VCC – Vin – Power Supply</a:t>
            </a:r>
          </a:p>
          <a:p>
            <a:pPr marL="342900" indent="-342900">
              <a:buAutoNum type="arabicPeriod"/>
            </a:pPr>
            <a:r>
              <a:rPr lang="en-US" dirty="0">
                <a:solidFill>
                  <a:schemeClr val="bg1"/>
                </a:solidFill>
              </a:rPr>
              <a:t>SDA – D2 – Serial Data</a:t>
            </a:r>
          </a:p>
          <a:p>
            <a:r>
              <a:rPr lang="en-US" dirty="0">
                <a:solidFill>
                  <a:schemeClr val="bg1"/>
                </a:solidFill>
              </a:rPr>
              <a:t>    Sends and receives data</a:t>
            </a:r>
          </a:p>
          <a:p>
            <a:pPr marL="342900" indent="-342900">
              <a:buAutoNum type="arabicPeriod" startAt="4"/>
            </a:pPr>
            <a:r>
              <a:rPr lang="en-US" dirty="0">
                <a:solidFill>
                  <a:schemeClr val="bg1"/>
                </a:solidFill>
              </a:rPr>
              <a:t>SCL – D1 – Serial Clock</a:t>
            </a:r>
          </a:p>
          <a:p>
            <a:r>
              <a:rPr lang="en-US" dirty="0">
                <a:solidFill>
                  <a:schemeClr val="bg1"/>
                </a:solidFill>
              </a:rPr>
              <a:t>    Clock Signal (synchronization)</a:t>
            </a:r>
          </a:p>
          <a:p>
            <a:pPr marL="342900" indent="-342900">
              <a:buAutoNum type="arabicPeriod"/>
            </a:pPr>
            <a:endParaRPr lang="en-IN" dirty="0">
              <a:solidFill>
                <a:schemeClr val="bg1"/>
              </a:solidFill>
            </a:endParaRPr>
          </a:p>
        </p:txBody>
      </p:sp>
    </p:spTree>
    <p:extLst>
      <p:ext uri="{BB962C8B-B14F-4D97-AF65-F5344CB8AC3E}">
        <p14:creationId xmlns:p14="http://schemas.microsoft.com/office/powerpoint/2010/main" val="2410827832"/>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42" presetClass="path" presetSubtype="0" accel="5000" decel="95000" fill="hold" nodeType="withEffect">
                                  <p:stCondLst>
                                    <p:cond delay="250"/>
                                  </p:stCondLst>
                                  <p:childTnLst>
                                    <p:animMotion origin="layout" path="M 2.08333E-7 0 L -0.03008 0 " pathEditMode="relative" rAng="0" ptsTypes="AA">
                                      <p:cBhvr>
                                        <p:cTn id="9" dur="1000" spd="-100000" fill="hold"/>
                                        <p:tgtEl>
                                          <p:spTgt spid="2"/>
                                        </p:tgtEl>
                                        <p:attrNameLst>
                                          <p:attrName>ppt_x</p:attrName>
                                          <p:attrName>ppt_y</p:attrName>
                                        </p:attrNameLst>
                                      </p:cBhvr>
                                      <p:rCtr x="-1510" y="0"/>
                                    </p:animMotion>
                                  </p:childTnLst>
                                </p:cTn>
                              </p:par>
                              <p:par>
                                <p:cTn id="10" presetID="2" presetClass="entr" presetSubtype="4" accel="12000" decel="88000"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additive="base">
                                        <p:cTn id="12" dur="1250" fill="hold"/>
                                        <p:tgtEl>
                                          <p:spTgt spid="27"/>
                                        </p:tgtEl>
                                        <p:attrNameLst>
                                          <p:attrName>ppt_x</p:attrName>
                                        </p:attrNameLst>
                                      </p:cBhvr>
                                      <p:tavLst>
                                        <p:tav tm="0">
                                          <p:val>
                                            <p:strVal val="#ppt_x"/>
                                          </p:val>
                                        </p:tav>
                                        <p:tav tm="100000">
                                          <p:val>
                                            <p:strVal val="#ppt_x"/>
                                          </p:val>
                                        </p:tav>
                                      </p:tavLst>
                                    </p:anim>
                                    <p:anim calcmode="lin" valueType="num">
                                      <p:cBhvr additive="base">
                                        <p:cTn id="13" dur="1250" fill="hold"/>
                                        <p:tgtEl>
                                          <p:spTgt spid="27"/>
                                        </p:tgtEl>
                                        <p:attrNameLst>
                                          <p:attrName>ppt_y</p:attrName>
                                        </p:attrNameLst>
                                      </p:cBhvr>
                                      <p:tavLst>
                                        <p:tav tm="0">
                                          <p:val>
                                            <p:strVal val="1+#ppt_h/2"/>
                                          </p:val>
                                        </p:tav>
                                        <p:tav tm="100000">
                                          <p:val>
                                            <p:strVal val="#ppt_y"/>
                                          </p:val>
                                        </p:tav>
                                      </p:tavLst>
                                    </p:anim>
                                  </p:childTnLst>
                                </p:cTn>
                              </p:par>
                              <p:par>
                                <p:cTn id="14" presetID="18" presetClass="entr" presetSubtype="6" fill="hold" grpId="0" nodeType="withEffect">
                                  <p:stCondLst>
                                    <p:cond delay="250"/>
                                  </p:stCondLst>
                                  <p:childTnLst>
                                    <p:set>
                                      <p:cBhvr>
                                        <p:cTn id="15" dur="1" fill="hold">
                                          <p:stCondLst>
                                            <p:cond delay="0"/>
                                          </p:stCondLst>
                                        </p:cTn>
                                        <p:tgtEl>
                                          <p:spTgt spid="3"/>
                                        </p:tgtEl>
                                        <p:attrNameLst>
                                          <p:attrName>style.visibility</p:attrName>
                                        </p:attrNameLst>
                                      </p:cBhvr>
                                      <p:to>
                                        <p:strVal val="visible"/>
                                      </p:to>
                                    </p:set>
                                    <p:animEffect transition="in" filter="strips(downRight)">
                                      <p:cBhvr>
                                        <p:cTn id="16" dur="1250"/>
                                        <p:tgtEl>
                                          <p:spTgt spid="3"/>
                                        </p:tgtEl>
                                      </p:cBhvr>
                                    </p:animEffect>
                                  </p:childTnLst>
                                </p:cTn>
                              </p:par>
                              <p:par>
                                <p:cTn id="17" presetID="6" presetClass="emph" presetSubtype="0" decel="100000" fill="hold" grpId="1" nodeType="withEffect">
                                  <p:stCondLst>
                                    <p:cond delay="750"/>
                                  </p:stCondLst>
                                  <p:childTnLst>
                                    <p:animScale>
                                      <p:cBhvr>
                                        <p:cTn id="18" dur="750" fill="hold"/>
                                        <p:tgtEl>
                                          <p:spTgt spid="3"/>
                                        </p:tgtEl>
                                      </p:cBhvr>
                                      <p:by x="105000" y="105000"/>
                                    </p:animScale>
                                  </p:childTnLst>
                                </p:cTn>
                              </p:par>
                              <p:par>
                                <p:cTn id="19" presetID="18" presetClass="entr" presetSubtype="6" fill="hold" grpId="0" nodeType="withEffect">
                                  <p:stCondLst>
                                    <p:cond delay="250"/>
                                  </p:stCondLst>
                                  <p:childTnLst>
                                    <p:set>
                                      <p:cBhvr>
                                        <p:cTn id="20" dur="1" fill="hold">
                                          <p:stCondLst>
                                            <p:cond delay="0"/>
                                          </p:stCondLst>
                                        </p:cTn>
                                        <p:tgtEl>
                                          <p:spTgt spid="10"/>
                                        </p:tgtEl>
                                        <p:attrNameLst>
                                          <p:attrName>style.visibility</p:attrName>
                                        </p:attrNameLst>
                                      </p:cBhvr>
                                      <p:to>
                                        <p:strVal val="visible"/>
                                      </p:to>
                                    </p:set>
                                    <p:animEffect transition="in" filter="strips(downRight)">
                                      <p:cBhvr>
                                        <p:cTn id="21" dur="1250"/>
                                        <p:tgtEl>
                                          <p:spTgt spid="10"/>
                                        </p:tgtEl>
                                      </p:cBhvr>
                                    </p:animEffect>
                                  </p:childTnLst>
                                </p:cTn>
                              </p:par>
                              <p:par>
                                <p:cTn id="22" presetID="6" presetClass="emph" presetSubtype="0" decel="100000" fill="hold" grpId="1" nodeType="withEffect">
                                  <p:stCondLst>
                                    <p:cond delay="750"/>
                                  </p:stCondLst>
                                  <p:childTnLst>
                                    <p:animScale>
                                      <p:cBhvr>
                                        <p:cTn id="23" dur="750" fill="hold"/>
                                        <p:tgtEl>
                                          <p:spTgt spid="10"/>
                                        </p:tgtEl>
                                      </p:cBhvr>
                                      <p:by x="105000" y="105000"/>
                                    </p:animScale>
                                  </p:childTnLst>
                                </p:cTn>
                              </p:par>
                              <p:par>
                                <p:cTn id="24" presetID="18" presetClass="entr" presetSubtype="6" fill="hold" grpId="0" nodeType="withEffect">
                                  <p:stCondLst>
                                    <p:cond delay="250"/>
                                  </p:stCondLst>
                                  <p:childTnLst>
                                    <p:set>
                                      <p:cBhvr>
                                        <p:cTn id="25" dur="1" fill="hold">
                                          <p:stCondLst>
                                            <p:cond delay="0"/>
                                          </p:stCondLst>
                                        </p:cTn>
                                        <p:tgtEl>
                                          <p:spTgt spid="11"/>
                                        </p:tgtEl>
                                        <p:attrNameLst>
                                          <p:attrName>style.visibility</p:attrName>
                                        </p:attrNameLst>
                                      </p:cBhvr>
                                      <p:to>
                                        <p:strVal val="visible"/>
                                      </p:to>
                                    </p:set>
                                    <p:animEffect transition="in" filter="strips(downRight)">
                                      <p:cBhvr>
                                        <p:cTn id="26" dur="1250"/>
                                        <p:tgtEl>
                                          <p:spTgt spid="11"/>
                                        </p:tgtEl>
                                      </p:cBhvr>
                                    </p:animEffect>
                                  </p:childTnLst>
                                </p:cTn>
                              </p:par>
                              <p:par>
                                <p:cTn id="27" presetID="6" presetClass="emph" presetSubtype="0" decel="100000" fill="hold" grpId="1" nodeType="withEffect">
                                  <p:stCondLst>
                                    <p:cond delay="750"/>
                                  </p:stCondLst>
                                  <p:childTnLst>
                                    <p:animScale>
                                      <p:cBhvr>
                                        <p:cTn id="28" dur="750" fill="hold"/>
                                        <p:tgtEl>
                                          <p:spTgt spid="1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 grpId="0" animBg="1"/>
      <p:bldP spid="3" grpId="1" animBg="1"/>
      <p:bldP spid="10" grpId="0" animBg="1"/>
      <p:bldP spid="10" grpId="1" animBg="1"/>
      <p:bldP spid="11" grpId="0" animBg="1"/>
      <p:bldP spid="11"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8397017-5E0C-2C11-49B8-2E7E6A913971}"/>
              </a:ext>
            </a:extLst>
          </p:cNvPr>
          <p:cNvGrpSpPr/>
          <p:nvPr/>
        </p:nvGrpSpPr>
        <p:grpSpPr>
          <a:xfrm>
            <a:off x="190005" y="287471"/>
            <a:ext cx="11602192" cy="5935198"/>
            <a:chOff x="812973" y="1614692"/>
            <a:chExt cx="4436437" cy="2859480"/>
          </a:xfrm>
        </p:grpSpPr>
        <p:sp useBgFill="1">
          <p:nvSpPr>
            <p:cNvPr id="24" name="Rectangle: Rounded Corners 23">
              <a:extLst>
                <a:ext uri="{FF2B5EF4-FFF2-40B4-BE49-F238E27FC236}">
                  <a16:creationId xmlns:a16="http://schemas.microsoft.com/office/drawing/2014/main" id="{B2A4B5EB-CA26-6F0C-BD50-57BC6CA6A619}"/>
                </a:ext>
              </a:extLst>
            </p:cNvPr>
            <p:cNvSpPr/>
            <p:nvPr/>
          </p:nvSpPr>
          <p:spPr>
            <a:xfrm>
              <a:off x="812973" y="1876302"/>
              <a:ext cx="4436437" cy="2597870"/>
            </a:xfrm>
            <a:prstGeom prst="roundRect">
              <a:avLst>
                <a:gd name="adj" fmla="val 9376"/>
              </a:avLst>
            </a:prstGeom>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29" name="TextBox 28">
              <a:extLst>
                <a:ext uri="{FF2B5EF4-FFF2-40B4-BE49-F238E27FC236}">
                  <a16:creationId xmlns:a16="http://schemas.microsoft.com/office/drawing/2014/main" id="{0C3F2357-534D-ABDF-7CCB-CC4A586F9E1A}"/>
                </a:ext>
              </a:extLst>
            </p:cNvPr>
            <p:cNvSpPr txBox="1"/>
            <p:nvPr/>
          </p:nvSpPr>
          <p:spPr>
            <a:xfrm>
              <a:off x="1010299" y="1614692"/>
              <a:ext cx="4122007" cy="252079"/>
            </a:xfrm>
            <a:prstGeom prst="rect">
              <a:avLst/>
            </a:prstGeom>
            <a:noFill/>
          </p:spPr>
          <p:txBody>
            <a:bodyPr wrap="square" rtlCol="0">
              <a:spAutoFit/>
            </a:bodyPr>
            <a:lstStyle/>
            <a:p>
              <a:pPr algn="ctr"/>
              <a:r>
                <a:rPr lang="en-US" sz="2800" b="1" dirty="0">
                  <a:solidFill>
                    <a:schemeClr val="accent1"/>
                  </a:solidFill>
                  <a:latin typeface="+mj-lt"/>
                  <a:cs typeface="Poppins" panose="00000500000000000000" pitchFamily="2" charset="0"/>
                </a:rPr>
                <a:t>Code to scan </a:t>
              </a:r>
              <a:r>
                <a:rPr lang="en-US" sz="2800" b="1" dirty="0" err="1">
                  <a:solidFill>
                    <a:schemeClr val="accent1"/>
                  </a:solidFill>
                  <a:latin typeface="+mj-lt"/>
                  <a:cs typeface="Poppins" panose="00000500000000000000" pitchFamily="2" charset="0"/>
                </a:rPr>
                <a:t>WiFi</a:t>
              </a:r>
              <a:r>
                <a:rPr lang="en-US" sz="2800" b="1" dirty="0">
                  <a:solidFill>
                    <a:schemeClr val="accent1"/>
                  </a:solidFill>
                  <a:latin typeface="+mj-lt"/>
                  <a:cs typeface="Poppins" panose="00000500000000000000" pitchFamily="2" charset="0"/>
                </a:rPr>
                <a:t> networks &amp; print them on the LCD display</a:t>
              </a:r>
            </a:p>
          </p:txBody>
        </p:sp>
      </p:grpSp>
      <p:sp>
        <p:nvSpPr>
          <p:cNvPr id="3" name="TextBox 2">
            <a:extLst>
              <a:ext uri="{FF2B5EF4-FFF2-40B4-BE49-F238E27FC236}">
                <a16:creationId xmlns:a16="http://schemas.microsoft.com/office/drawing/2014/main" id="{C09F667E-09A9-65B6-5216-2446ED1CD779}"/>
              </a:ext>
            </a:extLst>
          </p:cNvPr>
          <p:cNvSpPr txBox="1"/>
          <p:nvPr/>
        </p:nvSpPr>
        <p:spPr>
          <a:xfrm>
            <a:off x="190005" y="1018192"/>
            <a:ext cx="11602191" cy="5078313"/>
          </a:xfrm>
          <a:prstGeom prst="rect">
            <a:avLst/>
          </a:prstGeom>
          <a:noFill/>
        </p:spPr>
        <p:txBody>
          <a:bodyPr wrap="square" rtlCol="0">
            <a:spAutoFit/>
          </a:bodyPr>
          <a:lstStyle/>
          <a:p>
            <a:pPr marL="0" marR="0">
              <a:spcBef>
                <a:spcPts val="0"/>
              </a:spcBef>
              <a:spcAft>
                <a:spcPts val="0"/>
              </a:spcAft>
            </a:pPr>
            <a:r>
              <a:rPr lang="en-US" sz="1200" dirty="0">
                <a:solidFill>
                  <a:schemeClr val="bg1"/>
                </a:solidFill>
                <a:effectLst/>
                <a:latin typeface="Calibri" panose="020F0502020204030204" pitchFamily="34" charset="0"/>
              </a:rPr>
              <a:t>#include &lt;LiquidCrystal_I2C.h&gt;</a:t>
            </a:r>
          </a:p>
          <a:p>
            <a:pPr marL="0" marR="0">
              <a:spcBef>
                <a:spcPts val="0"/>
              </a:spcBef>
              <a:spcAft>
                <a:spcPts val="0"/>
              </a:spcAft>
            </a:pPr>
            <a:r>
              <a:rPr lang="en-US" sz="1200" dirty="0">
                <a:solidFill>
                  <a:schemeClr val="bg1"/>
                </a:solidFill>
                <a:effectLst/>
                <a:latin typeface="Calibri" panose="020F0502020204030204" pitchFamily="34" charset="0"/>
              </a:rPr>
              <a:t>#include &lt;ESP8266WiFi.h&gt;</a:t>
            </a:r>
          </a:p>
          <a:p>
            <a:pPr marL="0" marR="0">
              <a:spcBef>
                <a:spcPts val="0"/>
              </a:spcBef>
              <a:spcAft>
                <a:spcPts val="0"/>
              </a:spcAft>
            </a:pPr>
            <a:r>
              <a:rPr lang="en-US" sz="1200" dirty="0">
                <a:solidFill>
                  <a:schemeClr val="bg1"/>
                </a:solidFill>
                <a:effectLst/>
                <a:latin typeface="Calibri" panose="020F0502020204030204" pitchFamily="34" charset="0"/>
              </a:rPr>
              <a:t> </a:t>
            </a:r>
          </a:p>
          <a:p>
            <a:pPr marL="0" marR="0">
              <a:spcBef>
                <a:spcPts val="0"/>
              </a:spcBef>
              <a:spcAft>
                <a:spcPts val="0"/>
              </a:spcAft>
            </a:pPr>
            <a:r>
              <a:rPr lang="en-US" sz="1200" dirty="0">
                <a:solidFill>
                  <a:schemeClr val="bg1"/>
                </a:solidFill>
                <a:effectLst/>
                <a:latin typeface="Calibri" panose="020F0502020204030204" pitchFamily="34" charset="0"/>
              </a:rPr>
              <a:t>int </a:t>
            </a:r>
            <a:r>
              <a:rPr lang="en-US" sz="1200" dirty="0" err="1">
                <a:solidFill>
                  <a:schemeClr val="bg1"/>
                </a:solidFill>
                <a:effectLst/>
                <a:latin typeface="Calibri" panose="020F0502020204030204" pitchFamily="34" charset="0"/>
              </a:rPr>
              <a:t>totalColumns</a:t>
            </a:r>
            <a:r>
              <a:rPr lang="en-US" sz="1200" dirty="0">
                <a:solidFill>
                  <a:schemeClr val="bg1"/>
                </a:solidFill>
                <a:effectLst/>
                <a:latin typeface="Calibri" panose="020F0502020204030204" pitchFamily="34" charset="0"/>
              </a:rPr>
              <a:t> = 16;</a:t>
            </a:r>
          </a:p>
          <a:p>
            <a:pPr marL="0" marR="0">
              <a:spcBef>
                <a:spcPts val="0"/>
              </a:spcBef>
              <a:spcAft>
                <a:spcPts val="0"/>
              </a:spcAft>
            </a:pPr>
            <a:r>
              <a:rPr lang="en-US" sz="1200" dirty="0">
                <a:solidFill>
                  <a:schemeClr val="bg1"/>
                </a:solidFill>
                <a:effectLst/>
                <a:latin typeface="Calibri" panose="020F0502020204030204" pitchFamily="34" charset="0"/>
              </a:rPr>
              <a:t>int </a:t>
            </a:r>
            <a:r>
              <a:rPr lang="en-US" sz="1200" dirty="0" err="1">
                <a:solidFill>
                  <a:schemeClr val="bg1"/>
                </a:solidFill>
                <a:effectLst/>
                <a:latin typeface="Calibri" panose="020F0502020204030204" pitchFamily="34" charset="0"/>
              </a:rPr>
              <a:t>totalRows</a:t>
            </a:r>
            <a:r>
              <a:rPr lang="en-US" sz="1200" dirty="0">
                <a:solidFill>
                  <a:schemeClr val="bg1"/>
                </a:solidFill>
                <a:effectLst/>
                <a:latin typeface="Calibri" panose="020F0502020204030204" pitchFamily="34" charset="0"/>
              </a:rPr>
              <a:t> = 2;</a:t>
            </a:r>
          </a:p>
          <a:p>
            <a:pPr marL="0" marR="0">
              <a:spcBef>
                <a:spcPts val="0"/>
              </a:spcBef>
              <a:spcAft>
                <a:spcPts val="0"/>
              </a:spcAft>
            </a:pPr>
            <a:r>
              <a:rPr lang="en-US" sz="1200" dirty="0">
                <a:solidFill>
                  <a:schemeClr val="bg1"/>
                </a:solidFill>
                <a:effectLst/>
                <a:latin typeface="Calibri" panose="020F0502020204030204" pitchFamily="34" charset="0"/>
              </a:rPr>
              <a:t>LiquidCrystal_I2C lcd(0x27, </a:t>
            </a:r>
            <a:r>
              <a:rPr lang="en-US" sz="1200" dirty="0" err="1">
                <a:solidFill>
                  <a:schemeClr val="bg1"/>
                </a:solidFill>
                <a:effectLst/>
                <a:latin typeface="Calibri" panose="020F0502020204030204" pitchFamily="34" charset="0"/>
              </a:rPr>
              <a:t>totalColumns</a:t>
            </a:r>
            <a:r>
              <a:rPr lang="en-US" sz="1200" dirty="0">
                <a:solidFill>
                  <a:schemeClr val="bg1"/>
                </a:solidFill>
                <a:effectLst/>
                <a:latin typeface="Calibri" panose="020F0502020204030204" pitchFamily="34" charset="0"/>
              </a:rPr>
              <a:t>, </a:t>
            </a:r>
            <a:r>
              <a:rPr lang="en-US" sz="1200" dirty="0" err="1">
                <a:solidFill>
                  <a:schemeClr val="bg1"/>
                </a:solidFill>
                <a:effectLst/>
                <a:latin typeface="Calibri" panose="020F0502020204030204" pitchFamily="34" charset="0"/>
              </a:rPr>
              <a:t>totalRows</a:t>
            </a:r>
            <a:r>
              <a:rPr lang="en-US" sz="1200" dirty="0">
                <a:solidFill>
                  <a:schemeClr val="bg1"/>
                </a:solidFill>
                <a:effectLst/>
                <a:latin typeface="Calibri" panose="020F0502020204030204" pitchFamily="34" charset="0"/>
              </a:rPr>
              <a:t>);  </a:t>
            </a:r>
          </a:p>
          <a:p>
            <a:pPr marL="0" marR="0">
              <a:spcBef>
                <a:spcPts val="0"/>
              </a:spcBef>
              <a:spcAft>
                <a:spcPts val="0"/>
              </a:spcAft>
            </a:pPr>
            <a:r>
              <a:rPr lang="en-US" sz="1200" dirty="0">
                <a:solidFill>
                  <a:schemeClr val="bg1"/>
                </a:solidFill>
                <a:effectLst/>
                <a:latin typeface="Calibri" panose="020F0502020204030204" pitchFamily="34" charset="0"/>
              </a:rPr>
              <a:t> </a:t>
            </a:r>
          </a:p>
          <a:p>
            <a:pPr marL="0" marR="0">
              <a:spcBef>
                <a:spcPts val="0"/>
              </a:spcBef>
              <a:spcAft>
                <a:spcPts val="0"/>
              </a:spcAft>
            </a:pPr>
            <a:r>
              <a:rPr lang="en-US" sz="1200" dirty="0">
                <a:solidFill>
                  <a:schemeClr val="bg1"/>
                </a:solidFill>
                <a:effectLst/>
                <a:latin typeface="Calibri" panose="020F0502020204030204" pitchFamily="34" charset="0"/>
              </a:rPr>
              <a:t>void </a:t>
            </a:r>
            <a:r>
              <a:rPr lang="en-US" sz="1200" dirty="0" err="1">
                <a:solidFill>
                  <a:schemeClr val="bg1"/>
                </a:solidFill>
                <a:effectLst/>
                <a:latin typeface="Calibri" panose="020F0502020204030204" pitchFamily="34" charset="0"/>
              </a:rPr>
              <a:t>scrollMessage</a:t>
            </a:r>
            <a:r>
              <a:rPr lang="en-US" sz="1200" dirty="0">
                <a:solidFill>
                  <a:schemeClr val="bg1"/>
                </a:solidFill>
                <a:effectLst/>
                <a:latin typeface="Calibri" panose="020F0502020204030204" pitchFamily="34" charset="0"/>
              </a:rPr>
              <a:t>(int row, String message, int </a:t>
            </a:r>
            <a:r>
              <a:rPr lang="en-US" sz="1200" dirty="0" err="1">
                <a:solidFill>
                  <a:schemeClr val="bg1"/>
                </a:solidFill>
                <a:effectLst/>
                <a:latin typeface="Calibri" panose="020F0502020204030204" pitchFamily="34" charset="0"/>
              </a:rPr>
              <a:t>delayTime</a:t>
            </a:r>
            <a:r>
              <a:rPr lang="en-US" sz="1200" dirty="0">
                <a:solidFill>
                  <a:schemeClr val="bg1"/>
                </a:solidFill>
                <a:effectLst/>
                <a:latin typeface="Calibri" panose="020F0502020204030204" pitchFamily="34" charset="0"/>
              </a:rPr>
              <a:t>, int </a:t>
            </a:r>
            <a:r>
              <a:rPr lang="en-US" sz="1200" dirty="0" err="1">
                <a:solidFill>
                  <a:schemeClr val="bg1"/>
                </a:solidFill>
                <a:effectLst/>
                <a:latin typeface="Calibri" panose="020F0502020204030204" pitchFamily="34" charset="0"/>
              </a:rPr>
              <a:t>totalColumns</a:t>
            </a:r>
            <a:r>
              <a:rPr lang="en-US" sz="1200" dirty="0">
                <a:solidFill>
                  <a:schemeClr val="bg1"/>
                </a:solidFill>
                <a:effectLst/>
                <a:latin typeface="Calibri" panose="020F0502020204030204" pitchFamily="34" charset="0"/>
              </a:rPr>
              <a:t>) {</a:t>
            </a:r>
          </a:p>
          <a:p>
            <a:pPr marL="0" marR="0">
              <a:spcBef>
                <a:spcPts val="0"/>
              </a:spcBef>
              <a:spcAft>
                <a:spcPts val="0"/>
              </a:spcAft>
            </a:pPr>
            <a:r>
              <a:rPr lang="en-US" sz="1200" dirty="0">
                <a:solidFill>
                  <a:schemeClr val="bg1"/>
                </a:solidFill>
                <a:effectLst/>
                <a:latin typeface="Calibri" panose="020F0502020204030204" pitchFamily="34" charset="0"/>
              </a:rPr>
              <a:t>  for (int </a:t>
            </a:r>
            <a:r>
              <a:rPr lang="en-US" sz="1200" dirty="0" err="1">
                <a:solidFill>
                  <a:schemeClr val="bg1"/>
                </a:solidFill>
                <a:effectLst/>
                <a:latin typeface="Calibri" panose="020F0502020204030204" pitchFamily="34" charset="0"/>
              </a:rPr>
              <a:t>i</a:t>
            </a:r>
            <a:r>
              <a:rPr lang="en-US" sz="1200" dirty="0">
                <a:solidFill>
                  <a:schemeClr val="bg1"/>
                </a:solidFill>
                <a:effectLst/>
                <a:latin typeface="Calibri" panose="020F0502020204030204" pitchFamily="34" charset="0"/>
              </a:rPr>
              <a:t>=0; </a:t>
            </a:r>
            <a:r>
              <a:rPr lang="en-US" sz="1200" dirty="0" err="1">
                <a:solidFill>
                  <a:schemeClr val="bg1"/>
                </a:solidFill>
                <a:effectLst/>
                <a:latin typeface="Calibri" panose="020F0502020204030204" pitchFamily="34" charset="0"/>
              </a:rPr>
              <a:t>i</a:t>
            </a:r>
            <a:r>
              <a:rPr lang="en-US" sz="1200" dirty="0">
                <a:solidFill>
                  <a:schemeClr val="bg1"/>
                </a:solidFill>
                <a:effectLst/>
                <a:latin typeface="Calibri" panose="020F0502020204030204" pitchFamily="34" charset="0"/>
              </a:rPr>
              <a:t> &lt; </a:t>
            </a:r>
            <a:r>
              <a:rPr lang="en-US" sz="1200" dirty="0" err="1">
                <a:solidFill>
                  <a:schemeClr val="bg1"/>
                </a:solidFill>
                <a:effectLst/>
                <a:latin typeface="Calibri" panose="020F0502020204030204" pitchFamily="34" charset="0"/>
              </a:rPr>
              <a:t>totalColumns</a:t>
            </a:r>
            <a:r>
              <a:rPr lang="en-US" sz="1200" dirty="0">
                <a:solidFill>
                  <a:schemeClr val="bg1"/>
                </a:solidFill>
                <a:effectLst/>
                <a:latin typeface="Calibri" panose="020F0502020204030204" pitchFamily="34" charset="0"/>
              </a:rPr>
              <a:t>; </a:t>
            </a:r>
            <a:r>
              <a:rPr lang="en-US" sz="1200" dirty="0" err="1">
                <a:solidFill>
                  <a:schemeClr val="bg1"/>
                </a:solidFill>
                <a:effectLst/>
                <a:latin typeface="Calibri" panose="020F0502020204030204" pitchFamily="34" charset="0"/>
              </a:rPr>
              <a:t>i</a:t>
            </a:r>
            <a:r>
              <a:rPr lang="en-US" sz="1200" dirty="0">
                <a:solidFill>
                  <a:schemeClr val="bg1"/>
                </a:solidFill>
                <a:effectLst/>
                <a:latin typeface="Calibri" panose="020F0502020204030204" pitchFamily="34" charset="0"/>
              </a:rPr>
              <a:t>++) {</a:t>
            </a:r>
          </a:p>
          <a:p>
            <a:pPr marL="0" marR="0">
              <a:spcBef>
                <a:spcPts val="0"/>
              </a:spcBef>
              <a:spcAft>
                <a:spcPts val="0"/>
              </a:spcAft>
            </a:pPr>
            <a:r>
              <a:rPr lang="en-US" sz="1200" dirty="0">
                <a:solidFill>
                  <a:schemeClr val="bg1"/>
                </a:solidFill>
                <a:effectLst/>
                <a:latin typeface="Calibri" panose="020F0502020204030204" pitchFamily="34" charset="0"/>
              </a:rPr>
              <a:t>    message = " " + message;  </a:t>
            </a:r>
          </a:p>
          <a:p>
            <a:pPr marL="0" marR="0">
              <a:spcBef>
                <a:spcPts val="0"/>
              </a:spcBef>
              <a:spcAft>
                <a:spcPts val="0"/>
              </a:spcAft>
            </a:pPr>
            <a:r>
              <a:rPr lang="en-US" sz="1200" dirty="0">
                <a:solidFill>
                  <a:schemeClr val="bg1"/>
                </a:solidFill>
                <a:effectLst/>
                <a:latin typeface="Calibri" panose="020F0502020204030204" pitchFamily="34" charset="0"/>
              </a:rPr>
              <a:t>  } </a:t>
            </a:r>
          </a:p>
          <a:p>
            <a:pPr marL="0" marR="0">
              <a:spcBef>
                <a:spcPts val="0"/>
              </a:spcBef>
              <a:spcAft>
                <a:spcPts val="0"/>
              </a:spcAft>
            </a:pPr>
            <a:r>
              <a:rPr lang="en-US" sz="1200" dirty="0">
                <a:solidFill>
                  <a:schemeClr val="bg1"/>
                </a:solidFill>
                <a:effectLst/>
                <a:latin typeface="Calibri" panose="020F0502020204030204" pitchFamily="34" charset="0"/>
              </a:rPr>
              <a:t>  message = message + " "; </a:t>
            </a:r>
          </a:p>
          <a:p>
            <a:pPr marL="0" marR="0">
              <a:spcBef>
                <a:spcPts val="0"/>
              </a:spcBef>
              <a:spcAft>
                <a:spcPts val="0"/>
              </a:spcAft>
            </a:pPr>
            <a:r>
              <a:rPr lang="en-US" sz="1200" dirty="0">
                <a:solidFill>
                  <a:schemeClr val="bg1"/>
                </a:solidFill>
                <a:effectLst/>
                <a:latin typeface="Calibri" panose="020F0502020204030204" pitchFamily="34" charset="0"/>
              </a:rPr>
              <a:t>  for (int position = 0; position &lt; </a:t>
            </a:r>
            <a:r>
              <a:rPr lang="en-US" sz="1200" dirty="0" err="1">
                <a:solidFill>
                  <a:schemeClr val="bg1"/>
                </a:solidFill>
                <a:effectLst/>
                <a:latin typeface="Calibri" panose="020F0502020204030204" pitchFamily="34" charset="0"/>
              </a:rPr>
              <a:t>message.length</a:t>
            </a:r>
            <a:r>
              <a:rPr lang="en-US" sz="1200" dirty="0">
                <a:solidFill>
                  <a:schemeClr val="bg1"/>
                </a:solidFill>
                <a:effectLst/>
                <a:latin typeface="Calibri" panose="020F0502020204030204" pitchFamily="34" charset="0"/>
              </a:rPr>
              <a:t>(); position++) {</a:t>
            </a:r>
          </a:p>
          <a:p>
            <a:pPr marL="0" marR="0">
              <a:spcBef>
                <a:spcPts val="0"/>
              </a:spcBef>
              <a:spcAft>
                <a:spcPts val="0"/>
              </a:spcAft>
            </a:pPr>
            <a:r>
              <a:rPr lang="en-US" sz="1200" dirty="0">
                <a:solidFill>
                  <a:schemeClr val="bg1"/>
                </a:solidFill>
                <a:effectLst/>
                <a:latin typeface="Calibri" panose="020F0502020204030204" pitchFamily="34" charset="0"/>
              </a:rPr>
              <a:t>    </a:t>
            </a:r>
            <a:r>
              <a:rPr lang="en-US" sz="1200" dirty="0" err="1">
                <a:solidFill>
                  <a:schemeClr val="bg1"/>
                </a:solidFill>
                <a:effectLst/>
                <a:latin typeface="Calibri" panose="020F0502020204030204" pitchFamily="34" charset="0"/>
              </a:rPr>
              <a:t>lcd.setCursor</a:t>
            </a:r>
            <a:r>
              <a:rPr lang="en-US" sz="1200" dirty="0">
                <a:solidFill>
                  <a:schemeClr val="bg1"/>
                </a:solidFill>
                <a:effectLst/>
                <a:latin typeface="Calibri" panose="020F0502020204030204" pitchFamily="34" charset="0"/>
              </a:rPr>
              <a:t>(0, row);</a:t>
            </a:r>
          </a:p>
          <a:p>
            <a:pPr marL="0" marR="0">
              <a:spcBef>
                <a:spcPts val="0"/>
              </a:spcBef>
              <a:spcAft>
                <a:spcPts val="0"/>
              </a:spcAft>
            </a:pPr>
            <a:r>
              <a:rPr lang="en-US" sz="1200" dirty="0">
                <a:solidFill>
                  <a:schemeClr val="bg1"/>
                </a:solidFill>
                <a:effectLst/>
                <a:latin typeface="Calibri" panose="020F0502020204030204" pitchFamily="34" charset="0"/>
              </a:rPr>
              <a:t>    </a:t>
            </a:r>
            <a:r>
              <a:rPr lang="en-US" sz="1200" dirty="0" err="1">
                <a:solidFill>
                  <a:schemeClr val="bg1"/>
                </a:solidFill>
                <a:effectLst/>
                <a:latin typeface="Calibri" panose="020F0502020204030204" pitchFamily="34" charset="0"/>
              </a:rPr>
              <a:t>lcd.print</a:t>
            </a:r>
            <a:r>
              <a:rPr lang="en-US" sz="1200" dirty="0">
                <a:solidFill>
                  <a:schemeClr val="bg1"/>
                </a:solidFill>
                <a:effectLst/>
                <a:latin typeface="Calibri" panose="020F0502020204030204" pitchFamily="34" charset="0"/>
              </a:rPr>
              <a:t>(</a:t>
            </a:r>
            <a:r>
              <a:rPr lang="en-US" sz="1200" dirty="0" err="1">
                <a:solidFill>
                  <a:schemeClr val="bg1"/>
                </a:solidFill>
                <a:effectLst/>
                <a:latin typeface="Calibri" panose="020F0502020204030204" pitchFamily="34" charset="0"/>
              </a:rPr>
              <a:t>message.substring</a:t>
            </a:r>
            <a:r>
              <a:rPr lang="en-US" sz="1200" dirty="0">
                <a:solidFill>
                  <a:schemeClr val="bg1"/>
                </a:solidFill>
                <a:effectLst/>
                <a:latin typeface="Calibri" panose="020F0502020204030204" pitchFamily="34" charset="0"/>
              </a:rPr>
              <a:t>(position, position + </a:t>
            </a:r>
            <a:r>
              <a:rPr lang="en-US" sz="1200" dirty="0" err="1">
                <a:solidFill>
                  <a:schemeClr val="bg1"/>
                </a:solidFill>
                <a:effectLst/>
                <a:latin typeface="Calibri" panose="020F0502020204030204" pitchFamily="34" charset="0"/>
              </a:rPr>
              <a:t>totalColumns</a:t>
            </a:r>
            <a:r>
              <a:rPr lang="en-US" sz="1200" dirty="0">
                <a:solidFill>
                  <a:schemeClr val="bg1"/>
                </a:solidFill>
                <a:effectLst/>
                <a:latin typeface="Calibri" panose="020F0502020204030204" pitchFamily="34" charset="0"/>
              </a:rPr>
              <a:t>));</a:t>
            </a:r>
          </a:p>
          <a:p>
            <a:pPr marL="0" marR="0">
              <a:spcBef>
                <a:spcPts val="0"/>
              </a:spcBef>
              <a:spcAft>
                <a:spcPts val="0"/>
              </a:spcAft>
            </a:pPr>
            <a:r>
              <a:rPr lang="en-US" sz="1200" dirty="0">
                <a:solidFill>
                  <a:schemeClr val="bg1"/>
                </a:solidFill>
                <a:effectLst/>
                <a:latin typeface="Calibri" panose="020F0502020204030204" pitchFamily="34" charset="0"/>
              </a:rPr>
              <a:t>    delay(</a:t>
            </a:r>
            <a:r>
              <a:rPr lang="en-US" sz="1200" dirty="0" err="1">
                <a:solidFill>
                  <a:schemeClr val="bg1"/>
                </a:solidFill>
                <a:effectLst/>
                <a:latin typeface="Calibri" panose="020F0502020204030204" pitchFamily="34" charset="0"/>
              </a:rPr>
              <a:t>delayTime</a:t>
            </a:r>
            <a:r>
              <a:rPr lang="en-US" sz="1200" dirty="0">
                <a:solidFill>
                  <a:schemeClr val="bg1"/>
                </a:solidFill>
                <a:effectLst/>
                <a:latin typeface="Calibri" panose="020F0502020204030204" pitchFamily="34" charset="0"/>
              </a:rPr>
              <a:t>);</a:t>
            </a:r>
          </a:p>
          <a:p>
            <a:pPr marL="0" marR="0">
              <a:spcBef>
                <a:spcPts val="0"/>
              </a:spcBef>
              <a:spcAft>
                <a:spcPts val="0"/>
              </a:spcAft>
            </a:pPr>
            <a:r>
              <a:rPr lang="en-US" sz="1200" dirty="0">
                <a:solidFill>
                  <a:schemeClr val="bg1"/>
                </a:solidFill>
                <a:effectLst/>
                <a:latin typeface="Calibri" panose="020F0502020204030204" pitchFamily="34" charset="0"/>
              </a:rPr>
              <a:t>  }</a:t>
            </a:r>
          </a:p>
          <a:p>
            <a:pPr marL="0" marR="0">
              <a:spcBef>
                <a:spcPts val="0"/>
              </a:spcBef>
              <a:spcAft>
                <a:spcPts val="0"/>
              </a:spcAft>
            </a:pPr>
            <a:r>
              <a:rPr lang="en-US" sz="1200" dirty="0">
                <a:solidFill>
                  <a:schemeClr val="bg1"/>
                </a:solidFill>
                <a:effectLst/>
                <a:latin typeface="Calibri" panose="020F0502020204030204" pitchFamily="34" charset="0"/>
              </a:rPr>
              <a:t>}</a:t>
            </a:r>
          </a:p>
          <a:p>
            <a:pPr marL="0" marR="0">
              <a:spcBef>
                <a:spcPts val="0"/>
              </a:spcBef>
              <a:spcAft>
                <a:spcPts val="0"/>
              </a:spcAft>
            </a:pPr>
            <a:r>
              <a:rPr lang="en-US" sz="1200" dirty="0">
                <a:solidFill>
                  <a:schemeClr val="bg1"/>
                </a:solidFill>
                <a:effectLst/>
                <a:latin typeface="Calibri" panose="020F0502020204030204" pitchFamily="34" charset="0"/>
              </a:rPr>
              <a:t>int </a:t>
            </a:r>
            <a:r>
              <a:rPr lang="en-US" sz="1200" dirty="0" err="1">
                <a:solidFill>
                  <a:schemeClr val="bg1"/>
                </a:solidFill>
                <a:effectLst/>
                <a:latin typeface="Calibri" panose="020F0502020204030204" pitchFamily="34" charset="0"/>
              </a:rPr>
              <a:t>signal_dBM</a:t>
            </a:r>
            <a:r>
              <a:rPr lang="en-US" sz="1200" dirty="0">
                <a:solidFill>
                  <a:schemeClr val="bg1"/>
                </a:solidFill>
                <a:effectLst/>
                <a:latin typeface="Calibri" panose="020F0502020204030204" pitchFamily="34" charset="0"/>
              </a:rPr>
              <a:t>[] = { -100, -99, -98, -97, -96, -95, -94, -93, -92, -91, -90, -89, -88, -87, -86, -85, -84, -83, -82, -81, -80, -79, -78, -77, -76, -75, -74, -73, -72, -71, -70, -69, -68, -67, -66, -65, -64, -63, -62, -61, -60, -59, -58, -57, -56, -55, -54, -53, -52, -51, -50, -49, -48, -47, -46, -45, -44, -43, -42, -41, -40, -39, -38, -37, -36, -35, -34, -33, -32, -31, -30, -29, -28, -27, -26, -25, -24, -23, -22, -21, -20, -19, -18, -17, -16, -15, -14, -13, -12, -11, -10, -9, -8, -7, -6, -5, -4, -3, -2, -1};</a:t>
            </a:r>
          </a:p>
          <a:p>
            <a:pPr marL="0" marR="0">
              <a:spcBef>
                <a:spcPts val="0"/>
              </a:spcBef>
              <a:spcAft>
                <a:spcPts val="0"/>
              </a:spcAft>
            </a:pPr>
            <a:r>
              <a:rPr lang="en-US" sz="1200" dirty="0">
                <a:solidFill>
                  <a:schemeClr val="bg1"/>
                </a:solidFill>
                <a:effectLst/>
                <a:latin typeface="Calibri" panose="020F0502020204030204" pitchFamily="34" charset="0"/>
              </a:rPr>
              <a:t>int </a:t>
            </a:r>
            <a:r>
              <a:rPr lang="en-US" sz="1200" dirty="0" err="1">
                <a:solidFill>
                  <a:schemeClr val="bg1"/>
                </a:solidFill>
                <a:effectLst/>
                <a:latin typeface="Calibri" panose="020F0502020204030204" pitchFamily="34" charset="0"/>
              </a:rPr>
              <a:t>signal_percent</a:t>
            </a:r>
            <a:r>
              <a:rPr lang="en-US" sz="1200" dirty="0">
                <a:solidFill>
                  <a:schemeClr val="bg1"/>
                </a:solidFill>
                <a:effectLst/>
                <a:latin typeface="Calibri" panose="020F0502020204030204" pitchFamily="34" charset="0"/>
              </a:rPr>
              <a:t>[] = {0, 0, 0, 0, 0, 0, 4, 6, 8, 11, 13, 15, 17, 19, 21, 23, 26, 28, 30, 32, 34, 35, 37, 39, 41, 43, 45, 46, 48, 50, 52, 53, 55, 56, 58, 59, 61, 62, 64, 65, 67, 68, 69, 71, 72, 73, 75, 76, 77, 78, 79, 80, 81, 82, 83, 84, 85, 86, 87, 88, 89, 90, 90, 91, 92, 93, 93, 94, 95, 95, 96, 96, 97, 97, 98, 98, 99, 99, 99, 100, 100, 100, 100, 100, 100, 100, 100, 100, 100, 100, 100, 100, 100, 100, 100, 100, 100, 100, 100, 100};</a:t>
            </a:r>
          </a:p>
          <a:p>
            <a:pPr marL="0" marR="0">
              <a:spcBef>
                <a:spcPts val="0"/>
              </a:spcBef>
              <a:spcAft>
                <a:spcPts val="0"/>
              </a:spcAft>
            </a:pPr>
            <a:r>
              <a:rPr lang="en-US" sz="1200" dirty="0">
                <a:solidFill>
                  <a:schemeClr val="bg1"/>
                </a:solidFill>
                <a:effectLst/>
                <a:latin typeface="Calibri" panose="020F0502020204030204" pitchFamily="34" charset="0"/>
              </a:rPr>
              <a:t>int strength =0;</a:t>
            </a:r>
          </a:p>
          <a:p>
            <a:pPr marL="0" marR="0">
              <a:spcBef>
                <a:spcPts val="0"/>
              </a:spcBef>
              <a:spcAft>
                <a:spcPts val="0"/>
              </a:spcAft>
            </a:pPr>
            <a:r>
              <a:rPr lang="en-US" sz="1200" dirty="0">
                <a:solidFill>
                  <a:schemeClr val="bg1"/>
                </a:solidFill>
                <a:effectLst/>
                <a:latin typeface="Calibri" panose="020F0502020204030204" pitchFamily="34" charset="0"/>
              </a:rPr>
              <a:t>int percentage =0;</a:t>
            </a:r>
          </a:p>
          <a:p>
            <a:endParaRPr lang="en-US" sz="1200" dirty="0">
              <a:solidFill>
                <a:schemeClr val="bg1"/>
              </a:solidFill>
            </a:endParaRPr>
          </a:p>
        </p:txBody>
      </p:sp>
    </p:spTree>
    <p:extLst>
      <p:ext uri="{BB962C8B-B14F-4D97-AF65-F5344CB8AC3E}">
        <p14:creationId xmlns:p14="http://schemas.microsoft.com/office/powerpoint/2010/main" val="3317402882"/>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2000" decel="88000" fill="hold" nodeType="withEffect">
                                  <p:stCondLst>
                                    <p:cond delay="25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ppt_x"/>
                                          </p:val>
                                        </p:tav>
                                        <p:tav tm="100000">
                                          <p:val>
                                            <p:strVal val="#ppt_x"/>
                                          </p:val>
                                        </p:tav>
                                      </p:tavLst>
                                    </p:anim>
                                    <p:anim calcmode="lin" valueType="num">
                                      <p:cBhvr additive="base">
                                        <p:cTn id="8" dur="125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8397017-5E0C-2C11-49B8-2E7E6A913971}"/>
              </a:ext>
            </a:extLst>
          </p:cNvPr>
          <p:cNvGrpSpPr/>
          <p:nvPr/>
        </p:nvGrpSpPr>
        <p:grpSpPr>
          <a:xfrm>
            <a:off x="190005" y="287471"/>
            <a:ext cx="11602192" cy="5935198"/>
            <a:chOff x="812973" y="1614692"/>
            <a:chExt cx="4436437" cy="2859480"/>
          </a:xfrm>
        </p:grpSpPr>
        <p:sp useBgFill="1">
          <p:nvSpPr>
            <p:cNvPr id="24" name="Rectangle: Rounded Corners 23">
              <a:extLst>
                <a:ext uri="{FF2B5EF4-FFF2-40B4-BE49-F238E27FC236}">
                  <a16:creationId xmlns:a16="http://schemas.microsoft.com/office/drawing/2014/main" id="{B2A4B5EB-CA26-6F0C-BD50-57BC6CA6A619}"/>
                </a:ext>
              </a:extLst>
            </p:cNvPr>
            <p:cNvSpPr/>
            <p:nvPr/>
          </p:nvSpPr>
          <p:spPr>
            <a:xfrm>
              <a:off x="812973" y="1876302"/>
              <a:ext cx="4436437" cy="2597870"/>
            </a:xfrm>
            <a:prstGeom prst="roundRect">
              <a:avLst>
                <a:gd name="adj" fmla="val 9376"/>
              </a:avLst>
            </a:prstGeom>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29" name="TextBox 28">
              <a:extLst>
                <a:ext uri="{FF2B5EF4-FFF2-40B4-BE49-F238E27FC236}">
                  <a16:creationId xmlns:a16="http://schemas.microsoft.com/office/drawing/2014/main" id="{0C3F2357-534D-ABDF-7CCB-CC4A586F9E1A}"/>
                </a:ext>
              </a:extLst>
            </p:cNvPr>
            <p:cNvSpPr txBox="1"/>
            <p:nvPr/>
          </p:nvSpPr>
          <p:spPr>
            <a:xfrm>
              <a:off x="2397910" y="1614692"/>
              <a:ext cx="1346785" cy="252079"/>
            </a:xfrm>
            <a:prstGeom prst="rect">
              <a:avLst/>
            </a:prstGeom>
            <a:noFill/>
          </p:spPr>
          <p:txBody>
            <a:bodyPr wrap="square" rtlCol="0">
              <a:spAutoFit/>
            </a:bodyPr>
            <a:lstStyle/>
            <a:p>
              <a:pPr algn="ctr"/>
              <a:r>
                <a:rPr lang="en-US" sz="2800" b="1" dirty="0">
                  <a:solidFill>
                    <a:schemeClr val="accent1"/>
                  </a:solidFill>
                  <a:latin typeface="+mj-lt"/>
                  <a:cs typeface="Poppins" panose="00000500000000000000" pitchFamily="2" charset="0"/>
                </a:rPr>
                <a:t>Code</a:t>
              </a:r>
            </a:p>
          </p:txBody>
        </p:sp>
      </p:grpSp>
      <p:sp>
        <p:nvSpPr>
          <p:cNvPr id="3" name="TextBox 2">
            <a:extLst>
              <a:ext uri="{FF2B5EF4-FFF2-40B4-BE49-F238E27FC236}">
                <a16:creationId xmlns:a16="http://schemas.microsoft.com/office/drawing/2014/main" id="{C09F667E-09A9-65B6-5216-2446ED1CD779}"/>
              </a:ext>
            </a:extLst>
          </p:cNvPr>
          <p:cNvSpPr txBox="1"/>
          <p:nvPr/>
        </p:nvSpPr>
        <p:spPr>
          <a:xfrm>
            <a:off x="706055" y="810693"/>
            <a:ext cx="12593385" cy="5339923"/>
          </a:xfrm>
          <a:prstGeom prst="rect">
            <a:avLst/>
          </a:prstGeom>
          <a:noFill/>
        </p:spPr>
        <p:txBody>
          <a:bodyPr wrap="square" rtlCol="0">
            <a:spAutoFit/>
          </a:bodyPr>
          <a:lstStyle/>
          <a:p>
            <a:pPr marL="0" marR="0">
              <a:spcBef>
                <a:spcPts val="0"/>
              </a:spcBef>
              <a:spcAft>
                <a:spcPts val="0"/>
              </a:spcAft>
            </a:pPr>
            <a:r>
              <a:rPr lang="en-US" sz="1100" dirty="0">
                <a:solidFill>
                  <a:schemeClr val="bg1"/>
                </a:solidFill>
                <a:effectLst/>
                <a:latin typeface="Calibri" panose="020F0502020204030204" pitchFamily="34" charset="0"/>
              </a:rPr>
              <a:t>void setup(){</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lcd.init</a:t>
            </a: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lcd.backlight</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Serial.begin</a:t>
            </a:r>
            <a:r>
              <a:rPr lang="en-US" sz="1100" dirty="0">
                <a:solidFill>
                  <a:schemeClr val="bg1"/>
                </a:solidFill>
                <a:effectLst/>
                <a:latin typeface="Calibri" panose="020F0502020204030204" pitchFamily="34" charset="0"/>
              </a:rPr>
              <a:t>(115200);</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Serial.println</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 Set </a:t>
            </a:r>
            <a:r>
              <a:rPr lang="en-US" sz="1100" dirty="0" err="1">
                <a:solidFill>
                  <a:schemeClr val="bg1"/>
                </a:solidFill>
                <a:effectLst/>
                <a:latin typeface="Calibri" panose="020F0502020204030204" pitchFamily="34" charset="0"/>
              </a:rPr>
              <a:t>WiFi</a:t>
            </a:r>
            <a:r>
              <a:rPr lang="en-US" sz="1100" dirty="0">
                <a:solidFill>
                  <a:schemeClr val="bg1"/>
                </a:solidFill>
                <a:effectLst/>
                <a:latin typeface="Calibri" panose="020F0502020204030204" pitchFamily="34" charset="0"/>
              </a:rPr>
              <a:t> to station mode and disconnect from an AP if it was previously connected</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WiFi.mode</a:t>
            </a:r>
            <a:r>
              <a:rPr lang="en-US" sz="1100" dirty="0">
                <a:solidFill>
                  <a:schemeClr val="bg1"/>
                </a:solidFill>
                <a:effectLst/>
                <a:latin typeface="Calibri" panose="020F0502020204030204" pitchFamily="34" charset="0"/>
              </a:rPr>
              <a:t>(WIFI_STA);</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WiFi.disconnect</a:t>
            </a:r>
            <a:r>
              <a:rPr lang="en-US" sz="1100" dirty="0">
                <a:solidFill>
                  <a:schemeClr val="bg1"/>
                </a:solidFill>
                <a:effectLst/>
                <a:latin typeface="Calibri" panose="020F0502020204030204" pitchFamily="34" charset="0"/>
              </a:rPr>
              <a:t>();  //ESP has tendency to store old SSID and </a:t>
            </a:r>
            <a:r>
              <a:rPr lang="en-US" sz="1100" dirty="0" err="1">
                <a:solidFill>
                  <a:schemeClr val="bg1"/>
                </a:solidFill>
                <a:effectLst/>
                <a:latin typeface="Calibri" panose="020F0502020204030204" pitchFamily="34" charset="0"/>
              </a:rPr>
              <a:t>PASSword</a:t>
            </a:r>
            <a:r>
              <a:rPr lang="en-US" sz="1100" dirty="0">
                <a:solidFill>
                  <a:schemeClr val="bg1"/>
                </a:solidFill>
                <a:effectLst/>
                <a:latin typeface="Calibri" panose="020F0502020204030204" pitchFamily="34" charset="0"/>
              </a:rPr>
              <a:t> and tries to connect</a:t>
            </a:r>
          </a:p>
          <a:p>
            <a:pPr marL="0" marR="0">
              <a:spcBef>
                <a:spcPts val="0"/>
              </a:spcBef>
              <a:spcAft>
                <a:spcPts val="0"/>
              </a:spcAft>
            </a:pPr>
            <a:r>
              <a:rPr lang="en-US" sz="1100" dirty="0">
                <a:solidFill>
                  <a:schemeClr val="bg1"/>
                </a:solidFill>
                <a:effectLst/>
                <a:latin typeface="Calibri" panose="020F0502020204030204" pitchFamily="34" charset="0"/>
              </a:rPr>
              <a:t>  delay(100);</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Serial.println</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WiFi</a:t>
            </a:r>
            <a:r>
              <a:rPr lang="en-US" sz="1100" dirty="0">
                <a:solidFill>
                  <a:schemeClr val="bg1"/>
                </a:solidFill>
                <a:effectLst/>
                <a:latin typeface="Calibri" panose="020F0502020204030204" pitchFamily="34" charset="0"/>
              </a:rPr>
              <a:t> Network Scan Started");</a:t>
            </a:r>
          </a:p>
          <a:p>
            <a:pPr marL="0" marR="0">
              <a:spcBef>
                <a:spcPts val="0"/>
              </a:spcBef>
              <a:spcAft>
                <a:spcPts val="0"/>
              </a:spcAft>
            </a:pP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void loop(){</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int n = </a:t>
            </a:r>
            <a:r>
              <a:rPr lang="en-US" sz="1100" dirty="0" err="1">
                <a:solidFill>
                  <a:schemeClr val="bg1"/>
                </a:solidFill>
                <a:effectLst/>
                <a:latin typeface="Calibri" panose="020F0502020204030204" pitchFamily="34" charset="0"/>
              </a:rPr>
              <a:t>WiFi.scanNetworks</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Serial.println</a:t>
            </a:r>
            <a:r>
              <a:rPr lang="en-US" sz="1100" dirty="0">
                <a:solidFill>
                  <a:schemeClr val="bg1"/>
                </a:solidFill>
                <a:effectLst/>
                <a:latin typeface="Calibri" panose="020F0502020204030204" pitchFamily="34" charset="0"/>
              </a:rPr>
              <a:t>("Scan done");</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if (n == 0){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Serial.println</a:t>
            </a:r>
            <a:r>
              <a:rPr lang="en-US" sz="1100" dirty="0">
                <a:solidFill>
                  <a:schemeClr val="bg1"/>
                </a:solidFill>
                <a:effectLst/>
                <a:latin typeface="Calibri" panose="020F0502020204030204" pitchFamily="34" charset="0"/>
              </a:rPr>
              <a:t>("No Networks Found");</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lcd.setCursor</a:t>
            </a:r>
            <a:r>
              <a:rPr lang="en-US" sz="1100" dirty="0">
                <a:solidFill>
                  <a:schemeClr val="bg1"/>
                </a:solidFill>
                <a:effectLst/>
                <a:latin typeface="Calibri" panose="020F0502020204030204" pitchFamily="34" charset="0"/>
              </a:rPr>
              <a:t>(0, 0);</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lcd.print</a:t>
            </a:r>
            <a:r>
              <a:rPr lang="en-US" sz="1100" dirty="0">
                <a:solidFill>
                  <a:schemeClr val="bg1"/>
                </a:solidFill>
                <a:effectLst/>
                <a:latin typeface="Calibri" panose="020F0502020204030204" pitchFamily="34" charset="0"/>
              </a:rPr>
              <a:t>("No Networks Found");}</a:t>
            </a:r>
          </a:p>
          <a:p>
            <a:pPr marL="0" marR="0">
              <a:spcBef>
                <a:spcPts val="0"/>
              </a:spcBef>
              <a:spcAft>
                <a:spcPts val="0"/>
              </a:spcAft>
            </a:pPr>
            <a:r>
              <a:rPr lang="en-US" sz="1100" dirty="0">
                <a:solidFill>
                  <a:schemeClr val="bg1"/>
                </a:solidFill>
                <a:effectLst/>
                <a:latin typeface="Calibri" panose="020F0502020204030204" pitchFamily="34" charset="0"/>
              </a:rPr>
              <a:t>  else</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lcd.setCursor</a:t>
            </a:r>
            <a:r>
              <a:rPr lang="en-US" sz="1100" dirty="0">
                <a:solidFill>
                  <a:schemeClr val="bg1"/>
                </a:solidFill>
                <a:effectLst/>
                <a:latin typeface="Calibri" panose="020F0502020204030204" pitchFamily="34" charset="0"/>
              </a:rPr>
              <a:t>(0, 0);</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lcd.print</a:t>
            </a:r>
            <a:r>
              <a:rPr lang="en-US" sz="1100" dirty="0">
                <a:solidFill>
                  <a:schemeClr val="bg1"/>
                </a:solidFill>
                <a:effectLst/>
                <a:latin typeface="Calibri" panose="020F0502020204030204" pitchFamily="34" charset="0"/>
              </a:rPr>
              <a:t>(n);</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lcd.println</a:t>
            </a:r>
            <a:r>
              <a:rPr lang="en-US" sz="1100" dirty="0">
                <a:solidFill>
                  <a:schemeClr val="bg1"/>
                </a:solidFill>
                <a:effectLst/>
                <a:latin typeface="Calibri" panose="020F0502020204030204" pitchFamily="34" charset="0"/>
              </a:rPr>
              <a:t>(" Networks found");</a:t>
            </a:r>
          </a:p>
          <a:p>
            <a:pPr marL="0" marR="0">
              <a:spcBef>
                <a:spcPts val="0"/>
              </a:spcBef>
              <a:spcAft>
                <a:spcPts val="0"/>
              </a:spcAft>
            </a:pPr>
            <a:r>
              <a:rPr lang="en-US" sz="1100" dirty="0">
                <a:solidFill>
                  <a:schemeClr val="bg1"/>
                </a:solidFill>
                <a:effectLst/>
                <a:latin typeface="Calibri" panose="020F0502020204030204" pitchFamily="34" charset="0"/>
              </a:rPr>
              <a:t>    String </a:t>
            </a:r>
            <a:r>
              <a:rPr lang="en-US" sz="1100" dirty="0" err="1">
                <a:solidFill>
                  <a:schemeClr val="bg1"/>
                </a:solidFill>
                <a:effectLst/>
                <a:latin typeface="Calibri" panose="020F0502020204030204" pitchFamily="34" charset="0"/>
              </a:rPr>
              <a:t>message,adder</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message="";</a:t>
            </a:r>
          </a:p>
        </p:txBody>
      </p:sp>
    </p:spTree>
    <p:extLst>
      <p:ext uri="{BB962C8B-B14F-4D97-AF65-F5344CB8AC3E}">
        <p14:creationId xmlns:p14="http://schemas.microsoft.com/office/powerpoint/2010/main" val="1113166231"/>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2000" decel="88000" fill="hold" nodeType="withEffect">
                                  <p:stCondLst>
                                    <p:cond delay="25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ppt_x"/>
                                          </p:val>
                                        </p:tav>
                                        <p:tav tm="100000">
                                          <p:val>
                                            <p:strVal val="#ppt_x"/>
                                          </p:val>
                                        </p:tav>
                                      </p:tavLst>
                                    </p:anim>
                                    <p:anim calcmode="lin" valueType="num">
                                      <p:cBhvr additive="base">
                                        <p:cTn id="8" dur="125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8397017-5E0C-2C11-49B8-2E7E6A913971}"/>
              </a:ext>
            </a:extLst>
          </p:cNvPr>
          <p:cNvGrpSpPr/>
          <p:nvPr/>
        </p:nvGrpSpPr>
        <p:grpSpPr>
          <a:xfrm>
            <a:off x="190005" y="287471"/>
            <a:ext cx="11602192" cy="5935198"/>
            <a:chOff x="812973" y="1614692"/>
            <a:chExt cx="4436437" cy="2859480"/>
          </a:xfrm>
        </p:grpSpPr>
        <p:sp useBgFill="1">
          <p:nvSpPr>
            <p:cNvPr id="24" name="Rectangle: Rounded Corners 23">
              <a:extLst>
                <a:ext uri="{FF2B5EF4-FFF2-40B4-BE49-F238E27FC236}">
                  <a16:creationId xmlns:a16="http://schemas.microsoft.com/office/drawing/2014/main" id="{B2A4B5EB-CA26-6F0C-BD50-57BC6CA6A619}"/>
                </a:ext>
              </a:extLst>
            </p:cNvPr>
            <p:cNvSpPr/>
            <p:nvPr/>
          </p:nvSpPr>
          <p:spPr>
            <a:xfrm>
              <a:off x="812973" y="1876302"/>
              <a:ext cx="4436437" cy="2597870"/>
            </a:xfrm>
            <a:prstGeom prst="roundRect">
              <a:avLst>
                <a:gd name="adj" fmla="val 9376"/>
              </a:avLst>
            </a:prstGeom>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29" name="TextBox 28">
              <a:extLst>
                <a:ext uri="{FF2B5EF4-FFF2-40B4-BE49-F238E27FC236}">
                  <a16:creationId xmlns:a16="http://schemas.microsoft.com/office/drawing/2014/main" id="{0C3F2357-534D-ABDF-7CCB-CC4A586F9E1A}"/>
                </a:ext>
              </a:extLst>
            </p:cNvPr>
            <p:cNvSpPr txBox="1"/>
            <p:nvPr/>
          </p:nvSpPr>
          <p:spPr>
            <a:xfrm>
              <a:off x="2397910" y="1614692"/>
              <a:ext cx="1346785" cy="252079"/>
            </a:xfrm>
            <a:prstGeom prst="rect">
              <a:avLst/>
            </a:prstGeom>
            <a:noFill/>
          </p:spPr>
          <p:txBody>
            <a:bodyPr wrap="square" rtlCol="0">
              <a:spAutoFit/>
            </a:bodyPr>
            <a:lstStyle/>
            <a:p>
              <a:pPr algn="ctr"/>
              <a:r>
                <a:rPr lang="en-US" sz="2800" b="1" dirty="0">
                  <a:solidFill>
                    <a:schemeClr val="accent1"/>
                  </a:solidFill>
                  <a:latin typeface="+mj-lt"/>
                  <a:cs typeface="Poppins" panose="00000500000000000000" pitchFamily="2" charset="0"/>
                </a:rPr>
                <a:t>Code</a:t>
              </a:r>
            </a:p>
          </p:txBody>
        </p:sp>
      </p:grpSp>
      <p:sp>
        <p:nvSpPr>
          <p:cNvPr id="3" name="TextBox 2">
            <a:extLst>
              <a:ext uri="{FF2B5EF4-FFF2-40B4-BE49-F238E27FC236}">
                <a16:creationId xmlns:a16="http://schemas.microsoft.com/office/drawing/2014/main" id="{C09F667E-09A9-65B6-5216-2446ED1CD779}"/>
              </a:ext>
            </a:extLst>
          </p:cNvPr>
          <p:cNvSpPr txBox="1"/>
          <p:nvPr/>
        </p:nvSpPr>
        <p:spPr>
          <a:xfrm>
            <a:off x="706055" y="810693"/>
            <a:ext cx="12593385" cy="5678478"/>
          </a:xfrm>
          <a:prstGeom prst="rect">
            <a:avLst/>
          </a:prstGeom>
          <a:noFill/>
        </p:spPr>
        <p:txBody>
          <a:bodyPr wrap="square" rtlCol="0">
            <a:spAutoFit/>
          </a:bodyPr>
          <a:lstStyle/>
          <a:p>
            <a:pPr marL="0" marR="0">
              <a:spcBef>
                <a:spcPts val="0"/>
              </a:spcBef>
              <a:spcAft>
                <a:spcPts val="0"/>
              </a:spcAft>
            </a:pPr>
            <a:r>
              <a:rPr lang="en-US" sz="1100" dirty="0">
                <a:solidFill>
                  <a:schemeClr val="bg1"/>
                </a:solidFill>
                <a:effectLst/>
                <a:latin typeface="Calibri" panose="020F0502020204030204" pitchFamily="34" charset="0"/>
              </a:rPr>
              <a:t> for (int </a:t>
            </a:r>
            <a:r>
              <a:rPr lang="en-US" sz="1100" dirty="0" err="1">
                <a:solidFill>
                  <a:schemeClr val="bg1"/>
                </a:solidFill>
                <a:effectLst/>
                <a:latin typeface="Calibri" panose="020F0502020204030204" pitchFamily="34" charset="0"/>
              </a:rPr>
              <a:t>i</a:t>
            </a:r>
            <a:r>
              <a:rPr lang="en-US" sz="1100" dirty="0">
                <a:solidFill>
                  <a:schemeClr val="bg1"/>
                </a:solidFill>
                <a:effectLst/>
                <a:latin typeface="Calibri" panose="020F0502020204030204" pitchFamily="34" charset="0"/>
              </a:rPr>
              <a:t> = 0; </a:t>
            </a:r>
            <a:r>
              <a:rPr lang="en-US" sz="1100" dirty="0" err="1">
                <a:solidFill>
                  <a:schemeClr val="bg1"/>
                </a:solidFill>
                <a:effectLst/>
                <a:latin typeface="Calibri" panose="020F0502020204030204" pitchFamily="34" charset="0"/>
              </a:rPr>
              <a:t>i</a:t>
            </a:r>
            <a:r>
              <a:rPr lang="en-US" sz="1100" dirty="0">
                <a:solidFill>
                  <a:schemeClr val="bg1"/>
                </a:solidFill>
                <a:effectLst/>
                <a:latin typeface="Calibri" panose="020F0502020204030204" pitchFamily="34" charset="0"/>
              </a:rPr>
              <a:t> &lt; n; ++</a:t>
            </a:r>
            <a:r>
              <a:rPr lang="en-US" sz="1100" dirty="0" err="1">
                <a:solidFill>
                  <a:schemeClr val="bg1"/>
                </a:solidFill>
                <a:effectLst/>
                <a:latin typeface="Calibri" panose="020F0502020204030204" pitchFamily="34" charset="0"/>
              </a:rPr>
              <a:t>i</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 Print SSID and RSSI for each network found</a:t>
            </a:r>
          </a:p>
          <a:p>
            <a:pPr marL="0" marR="0">
              <a:spcBef>
                <a:spcPts val="0"/>
              </a:spcBef>
              <a:spcAft>
                <a:spcPts val="0"/>
              </a:spcAft>
            </a:pPr>
            <a:r>
              <a:rPr lang="en-US" sz="1100" dirty="0">
                <a:solidFill>
                  <a:schemeClr val="bg1"/>
                </a:solidFill>
                <a:effectLst/>
                <a:latin typeface="Calibri" panose="020F0502020204030204" pitchFamily="34" charset="0"/>
              </a:rPr>
              <a:t>      // SSID - </a:t>
            </a:r>
            <a:r>
              <a:rPr lang="en-US" sz="1100" dirty="0" err="1">
                <a:solidFill>
                  <a:schemeClr val="bg1"/>
                </a:solidFill>
                <a:effectLst/>
                <a:latin typeface="Calibri" panose="020F0502020204030204" pitchFamily="34" charset="0"/>
              </a:rPr>
              <a:t>Servece</a:t>
            </a:r>
            <a:r>
              <a:rPr lang="en-US" sz="1100" dirty="0">
                <a:solidFill>
                  <a:schemeClr val="bg1"/>
                </a:solidFill>
                <a:effectLst/>
                <a:latin typeface="Calibri" panose="020F0502020204030204" pitchFamily="34" charset="0"/>
              </a:rPr>
              <a:t> Set Identifier - Network name</a:t>
            </a:r>
          </a:p>
          <a:p>
            <a:pPr marL="0" marR="0">
              <a:spcBef>
                <a:spcPts val="0"/>
              </a:spcBef>
              <a:spcAft>
                <a:spcPts val="0"/>
              </a:spcAft>
            </a:pPr>
            <a:r>
              <a:rPr lang="en-US" sz="1100" dirty="0">
                <a:solidFill>
                  <a:schemeClr val="bg1"/>
                </a:solidFill>
                <a:effectLst/>
                <a:latin typeface="Calibri" panose="020F0502020204030204" pitchFamily="34" charset="0"/>
              </a:rPr>
              <a:t>      // RSSI - Received Signal Strength Indicator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a:t>
            </a: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i</a:t>
            </a:r>
            <a:r>
              <a:rPr lang="en-US" sz="1100" dirty="0">
                <a:solidFill>
                  <a:schemeClr val="bg1"/>
                </a:solidFill>
                <a:effectLst/>
                <a:latin typeface="Calibri" panose="020F0502020204030204" pitchFamily="34" charset="0"/>
              </a:rPr>
              <a:t> + 1);  //Sr. No</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a:t>
            </a: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WiFi.SSID</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i</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adder=</a:t>
            </a:r>
            <a:r>
              <a:rPr lang="en-US" sz="1100" dirty="0" err="1">
                <a:solidFill>
                  <a:schemeClr val="bg1"/>
                </a:solidFill>
                <a:effectLst/>
                <a:latin typeface="Calibri" panose="020F0502020204030204" pitchFamily="34" charset="0"/>
              </a:rPr>
              <a:t>WiFi.SSID</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i</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message.concat</a:t>
            </a:r>
            <a:r>
              <a:rPr lang="en-US" sz="1100" dirty="0">
                <a:solidFill>
                  <a:schemeClr val="bg1"/>
                </a:solidFill>
                <a:effectLst/>
                <a:latin typeface="Calibri" panose="020F0502020204030204" pitchFamily="34" charset="0"/>
              </a:rPr>
              <a:t>(adder);</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message.concat</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strength =</a:t>
            </a:r>
            <a:r>
              <a:rPr lang="en-US" sz="1100" dirty="0" err="1">
                <a:solidFill>
                  <a:schemeClr val="bg1"/>
                </a:solidFill>
                <a:effectLst/>
                <a:latin typeface="Calibri" panose="020F0502020204030204" pitchFamily="34" charset="0"/>
              </a:rPr>
              <a:t>WiFi.RSSI</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i</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a:t>
            </a:r>
            <a:r>
              <a:rPr lang="en-US" sz="1100" dirty="0">
                <a:solidFill>
                  <a:schemeClr val="bg1"/>
                </a:solidFill>
                <a:effectLst/>
                <a:latin typeface="Calibri" panose="020F0502020204030204" pitchFamily="34" charset="0"/>
              </a:rPr>
              <a:t>(" - ");</a:t>
            </a:r>
          </a:p>
          <a:p>
            <a:pPr marL="0" marR="0">
              <a:spcBef>
                <a:spcPts val="0"/>
              </a:spcBef>
              <a:spcAft>
                <a:spcPts val="0"/>
              </a:spcAft>
            </a:pPr>
            <a:r>
              <a:rPr lang="en-US" sz="1100" dirty="0">
                <a:solidFill>
                  <a:schemeClr val="bg1"/>
                </a:solidFill>
                <a:effectLst/>
                <a:latin typeface="Calibri" panose="020F0502020204030204" pitchFamily="34" charset="0"/>
              </a:rPr>
              <a:t>      for (int x = 0; x &lt; 100; x = x + 1) {</a:t>
            </a:r>
          </a:p>
          <a:p>
            <a:pPr marL="0" marR="0">
              <a:spcBef>
                <a:spcPts val="0"/>
              </a:spcBef>
              <a:spcAft>
                <a:spcPts val="0"/>
              </a:spcAft>
            </a:pPr>
            <a:r>
              <a:rPr lang="en-US" sz="1100" dirty="0">
                <a:solidFill>
                  <a:schemeClr val="bg1"/>
                </a:solidFill>
                <a:effectLst/>
                <a:latin typeface="Calibri" panose="020F0502020204030204" pitchFamily="34" charset="0"/>
              </a:rPr>
              <a:t>      if (</a:t>
            </a:r>
            <a:r>
              <a:rPr lang="en-US" sz="1100" dirty="0" err="1">
                <a:solidFill>
                  <a:schemeClr val="bg1"/>
                </a:solidFill>
                <a:effectLst/>
                <a:latin typeface="Calibri" panose="020F0502020204030204" pitchFamily="34" charset="0"/>
              </a:rPr>
              <a:t>signal_dBM</a:t>
            </a:r>
            <a:r>
              <a:rPr lang="en-US" sz="1100" dirty="0">
                <a:solidFill>
                  <a:schemeClr val="bg1"/>
                </a:solidFill>
                <a:effectLst/>
                <a:latin typeface="Calibri" panose="020F0502020204030204" pitchFamily="34" charset="0"/>
              </a:rPr>
              <a:t>[x] == strength) {</a:t>
            </a:r>
          </a:p>
          <a:p>
            <a:pPr marL="0" marR="0">
              <a:spcBef>
                <a:spcPts val="0"/>
              </a:spcBef>
              <a:spcAft>
                <a:spcPts val="0"/>
              </a:spcAft>
            </a:pPr>
            <a:r>
              <a:rPr lang="en-US" sz="1100" dirty="0">
                <a:solidFill>
                  <a:schemeClr val="bg1"/>
                </a:solidFill>
                <a:effectLst/>
                <a:latin typeface="Calibri" panose="020F0502020204030204" pitchFamily="34" charset="0"/>
              </a:rPr>
              <a:t>        // Print the received signal strength in percentage</a:t>
            </a:r>
          </a:p>
          <a:p>
            <a:pPr marL="0" marR="0">
              <a:spcBef>
                <a:spcPts val="0"/>
              </a:spcBef>
              <a:spcAft>
                <a:spcPts val="0"/>
              </a:spcAft>
            </a:pPr>
            <a:r>
              <a:rPr lang="en-US" sz="1100" dirty="0">
                <a:solidFill>
                  <a:schemeClr val="bg1"/>
                </a:solidFill>
                <a:effectLst/>
                <a:latin typeface="Calibri" panose="020F0502020204030204" pitchFamily="34" charset="0"/>
              </a:rPr>
              <a:t>        percentage = </a:t>
            </a:r>
            <a:r>
              <a:rPr lang="en-US" sz="1100" dirty="0" err="1">
                <a:solidFill>
                  <a:schemeClr val="bg1"/>
                </a:solidFill>
                <a:effectLst/>
                <a:latin typeface="Calibri" panose="020F0502020204030204" pitchFamily="34" charset="0"/>
              </a:rPr>
              <a:t>signal_percent</a:t>
            </a:r>
            <a:r>
              <a:rPr lang="en-US" sz="1100" dirty="0">
                <a:solidFill>
                  <a:schemeClr val="bg1"/>
                </a:solidFill>
                <a:effectLst/>
                <a:latin typeface="Calibri" panose="020F0502020204030204" pitchFamily="34" charset="0"/>
              </a:rPr>
              <a:t>[x];</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a:t>
            </a:r>
            <a:r>
              <a:rPr lang="en-US" sz="1100" dirty="0">
                <a:solidFill>
                  <a:schemeClr val="bg1"/>
                </a:solidFill>
                <a:effectLst/>
                <a:latin typeface="Calibri" panose="020F0502020204030204" pitchFamily="34" charset="0"/>
              </a:rPr>
              <a:t>(percentage);</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break;</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a:t>
            </a:r>
            <a:r>
              <a:rPr lang="en-US" sz="1100" dirty="0">
                <a:solidFill>
                  <a:schemeClr val="bg1"/>
                </a:solidFill>
                <a:effectLst/>
                <a:latin typeface="Calibri" panose="020F0502020204030204" pitchFamily="34" charset="0"/>
              </a:rPr>
              <a:t>(") MAC:");</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WiFi.BSSIDstr</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i</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Serial.println</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WiFi.encryptionType</a:t>
            </a:r>
            <a:r>
              <a:rPr lang="en-US" sz="1100" dirty="0">
                <a:solidFill>
                  <a:schemeClr val="bg1"/>
                </a:solidFill>
                <a:effectLst/>
                <a:latin typeface="Calibri" panose="020F0502020204030204" pitchFamily="34" charset="0"/>
              </a:rPr>
              <a:t>(</a:t>
            </a:r>
            <a:r>
              <a:rPr lang="en-US" sz="1100" dirty="0" err="1">
                <a:solidFill>
                  <a:schemeClr val="bg1"/>
                </a:solidFill>
                <a:effectLst/>
                <a:latin typeface="Calibri" panose="020F0502020204030204" pitchFamily="34" charset="0"/>
              </a:rPr>
              <a:t>i</a:t>
            </a:r>
            <a:r>
              <a:rPr lang="en-US" sz="1100" dirty="0">
                <a:solidFill>
                  <a:schemeClr val="bg1"/>
                </a:solidFill>
                <a:effectLst/>
                <a:latin typeface="Calibri" panose="020F0502020204030204" pitchFamily="34" charset="0"/>
              </a:rPr>
              <a:t>) == ENC_TYPE_NONE)?" Unsecured":" Secured");</a:t>
            </a:r>
          </a:p>
          <a:p>
            <a:pPr marL="0" marR="0">
              <a:spcBef>
                <a:spcPts val="0"/>
              </a:spcBef>
              <a:spcAft>
                <a:spcPts val="0"/>
              </a:spcAft>
            </a:pPr>
            <a:r>
              <a:rPr lang="en-US" sz="1100" dirty="0">
                <a:solidFill>
                  <a:schemeClr val="bg1"/>
                </a:solidFill>
                <a:effectLst/>
                <a:latin typeface="Calibri" panose="020F0502020204030204" pitchFamily="34" charset="0"/>
              </a:rPr>
              <a:t>      delay(10);</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scrollMessage</a:t>
            </a:r>
            <a:r>
              <a:rPr lang="en-US" sz="1100" dirty="0">
                <a:solidFill>
                  <a:schemeClr val="bg1"/>
                </a:solidFill>
                <a:effectLst/>
                <a:latin typeface="Calibri" panose="020F0502020204030204" pitchFamily="34" charset="0"/>
              </a:rPr>
              <a:t>(1, message, 300, </a:t>
            </a:r>
            <a:r>
              <a:rPr lang="en-US" sz="1100" dirty="0" err="1">
                <a:solidFill>
                  <a:schemeClr val="bg1"/>
                </a:solidFill>
                <a:effectLst/>
                <a:latin typeface="Calibri" panose="020F0502020204030204" pitchFamily="34" charset="0"/>
              </a:rPr>
              <a:t>totalColumns</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a:t>
            </a:r>
          </a:p>
          <a:p>
            <a:pPr marL="0" marR="0">
              <a:spcBef>
                <a:spcPts val="0"/>
              </a:spcBef>
              <a:spcAft>
                <a:spcPts val="0"/>
              </a:spcAft>
            </a:pPr>
            <a:r>
              <a:rPr lang="en-US" sz="1100" dirty="0">
                <a:solidFill>
                  <a:schemeClr val="bg1"/>
                </a:solidFill>
                <a:effectLst/>
                <a:latin typeface="Calibri" panose="020F0502020204030204" pitchFamily="34" charset="0"/>
              </a:rPr>
              <a:t>  </a:t>
            </a:r>
            <a:r>
              <a:rPr lang="en-US" sz="1100" dirty="0" err="1">
                <a:solidFill>
                  <a:schemeClr val="bg1"/>
                </a:solidFill>
                <a:effectLst/>
                <a:latin typeface="Calibri" panose="020F0502020204030204" pitchFamily="34" charset="0"/>
              </a:rPr>
              <a:t>Serial.println</a:t>
            </a:r>
            <a:r>
              <a:rPr lang="en-US" sz="1100" dirty="0">
                <a:solidFill>
                  <a:schemeClr val="bg1"/>
                </a:solidFill>
                <a:effectLst/>
                <a:latin typeface="Calibri" panose="020F0502020204030204" pitchFamily="34" charset="0"/>
              </a:rPr>
              <a:t>("");</a:t>
            </a:r>
          </a:p>
          <a:p>
            <a:pPr marL="0" marR="0">
              <a:spcBef>
                <a:spcPts val="0"/>
              </a:spcBef>
              <a:spcAft>
                <a:spcPts val="0"/>
              </a:spcAft>
            </a:pPr>
            <a:r>
              <a:rPr lang="en-US" sz="1100" dirty="0">
                <a:solidFill>
                  <a:schemeClr val="bg1"/>
                </a:solidFill>
                <a:effectLst/>
                <a:latin typeface="Calibri" panose="020F0502020204030204" pitchFamily="34" charset="0"/>
              </a:rPr>
              <a:t>  // Wait a bit before starting New scanning again}</a:t>
            </a:r>
          </a:p>
        </p:txBody>
      </p:sp>
    </p:spTree>
    <p:extLst>
      <p:ext uri="{BB962C8B-B14F-4D97-AF65-F5344CB8AC3E}">
        <p14:creationId xmlns:p14="http://schemas.microsoft.com/office/powerpoint/2010/main" val="3505193479"/>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2000" decel="88000" fill="hold" nodeType="withEffect">
                                  <p:stCondLst>
                                    <p:cond delay="25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ppt_x"/>
                                          </p:val>
                                        </p:tav>
                                        <p:tav tm="100000">
                                          <p:val>
                                            <p:strVal val="#ppt_x"/>
                                          </p:val>
                                        </p:tav>
                                      </p:tavLst>
                                    </p:anim>
                                    <p:anim calcmode="lin" valueType="num">
                                      <p:cBhvr additive="base">
                                        <p:cTn id="8" dur="125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37169669-1AF5-E9F6-183E-56DA0CC5E01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6979" b="6979"/>
          <a:stretch>
            <a:fillRect/>
          </a:stretch>
        </p:blipFill>
        <p:spPr/>
      </p:pic>
      <p:grpSp>
        <p:nvGrpSpPr>
          <p:cNvPr id="2" name="Group 1">
            <a:extLst>
              <a:ext uri="{FF2B5EF4-FFF2-40B4-BE49-F238E27FC236}">
                <a16:creationId xmlns:a16="http://schemas.microsoft.com/office/drawing/2014/main" id="{C8724E24-64DB-4D4C-B5EB-C6A50DB44AA8}"/>
              </a:ext>
            </a:extLst>
          </p:cNvPr>
          <p:cNvGrpSpPr/>
          <p:nvPr/>
        </p:nvGrpSpPr>
        <p:grpSpPr>
          <a:xfrm>
            <a:off x="4270004" y="1222728"/>
            <a:ext cx="7456052" cy="5109091"/>
            <a:chOff x="3813630" y="2547937"/>
            <a:chExt cx="3352800" cy="4029713"/>
          </a:xfrm>
        </p:grpSpPr>
        <p:sp useBgFill="1">
          <p:nvSpPr>
            <p:cNvPr id="22" name="Rectangle: Rounded Corners 21">
              <a:extLst>
                <a:ext uri="{FF2B5EF4-FFF2-40B4-BE49-F238E27FC236}">
                  <a16:creationId xmlns:a16="http://schemas.microsoft.com/office/drawing/2014/main" id="{4C79D7DD-62A3-4FF2-850E-82A7E4F10B0C}"/>
                </a:ext>
              </a:extLst>
            </p:cNvPr>
            <p:cNvSpPr/>
            <p:nvPr/>
          </p:nvSpPr>
          <p:spPr>
            <a:xfrm>
              <a:off x="3813630" y="2547937"/>
              <a:ext cx="3352800" cy="3802498"/>
            </a:xfrm>
            <a:prstGeom prst="roundRect">
              <a:avLst>
                <a:gd name="adj" fmla="val 7429"/>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24" name="TextBox 23">
              <a:extLst>
                <a:ext uri="{FF2B5EF4-FFF2-40B4-BE49-F238E27FC236}">
                  <a16:creationId xmlns:a16="http://schemas.microsoft.com/office/drawing/2014/main" id="{CC0A334C-131B-4BD2-A0F9-AE2D27158C73}"/>
                </a:ext>
              </a:extLst>
            </p:cNvPr>
            <p:cNvSpPr txBox="1"/>
            <p:nvPr/>
          </p:nvSpPr>
          <p:spPr>
            <a:xfrm>
              <a:off x="3949430" y="2547937"/>
              <a:ext cx="3145426" cy="4029713"/>
            </a:xfrm>
            <a:prstGeom prst="rect">
              <a:avLst/>
            </a:prstGeom>
            <a:noFill/>
          </p:spPr>
          <p:txBody>
            <a:bodyPr wrap="square" rtlCol="0">
              <a:spAutoFit/>
            </a:bodyPr>
            <a:lstStyle/>
            <a:p>
              <a:pPr>
                <a:buFont typeface="+mj-lt"/>
                <a:buAutoNum type="arabicPeriod"/>
              </a:pPr>
              <a:r>
                <a:rPr lang="en-IN" sz="1700" b="0" i="0" dirty="0">
                  <a:solidFill>
                    <a:srgbClr val="FB6D2E"/>
                  </a:solidFill>
                  <a:effectLst/>
                  <a:latin typeface="Söhne"/>
                </a:rPr>
                <a:t>Network Security Education</a:t>
              </a:r>
              <a:r>
                <a:rPr lang="en-IN" sz="1700" b="0" i="0" dirty="0">
                  <a:effectLst/>
                  <a:latin typeface="Söhne"/>
                </a:rPr>
                <a:t>: The project provides a practical demonstration of the vulnerabilities present in wireless networks, raising awareness about the importance of securing </a:t>
              </a:r>
              <a:r>
                <a:rPr lang="en-IN" sz="1700" b="0" i="0" dirty="0" err="1">
                  <a:effectLst/>
                  <a:latin typeface="Söhne"/>
                </a:rPr>
                <a:t>WiFi</a:t>
              </a:r>
              <a:r>
                <a:rPr lang="en-IN" sz="1700" b="0" i="0" dirty="0">
                  <a:effectLst/>
                  <a:latin typeface="Söhne"/>
                </a:rPr>
                <a:t> connections.</a:t>
              </a:r>
            </a:p>
            <a:p>
              <a:pPr>
                <a:buFont typeface="+mj-lt"/>
                <a:buAutoNum type="arabicPeriod"/>
              </a:pPr>
              <a:r>
                <a:rPr lang="en-IN" sz="1700" b="0" i="0" dirty="0">
                  <a:solidFill>
                    <a:srgbClr val="FB6D2E"/>
                  </a:solidFill>
                  <a:effectLst/>
                  <a:latin typeface="Söhne"/>
                </a:rPr>
                <a:t>Penetration Testing: </a:t>
              </a:r>
              <a:r>
                <a:rPr lang="en-IN" sz="1700" b="0" i="0" dirty="0">
                  <a:effectLst/>
                  <a:latin typeface="Söhne"/>
                </a:rPr>
                <a:t>Security professionals can use this project to test the resilience of their own or their clients' wireless networks against </a:t>
              </a:r>
              <a:r>
                <a:rPr lang="en-IN" sz="1700" b="0" i="0" dirty="0" err="1">
                  <a:effectLst/>
                  <a:latin typeface="Söhne"/>
                </a:rPr>
                <a:t>deauthentication</a:t>
              </a:r>
              <a:r>
                <a:rPr lang="en-IN" sz="1700" b="0" i="0" dirty="0">
                  <a:effectLst/>
                  <a:latin typeface="Söhne"/>
                </a:rPr>
                <a:t> attacks, thereby enhancing network security.</a:t>
              </a:r>
            </a:p>
            <a:p>
              <a:pPr>
                <a:buFont typeface="+mj-lt"/>
                <a:buAutoNum type="arabicPeriod"/>
              </a:pPr>
              <a:r>
                <a:rPr lang="en-IN" sz="1700" b="0" i="0" dirty="0">
                  <a:solidFill>
                    <a:srgbClr val="FB6D2E"/>
                  </a:solidFill>
                  <a:effectLst/>
                  <a:latin typeface="Söhne"/>
                </a:rPr>
                <a:t>Ethical Hacking Research: </a:t>
              </a:r>
              <a:r>
                <a:rPr lang="en-IN" sz="1700" b="0" i="0" dirty="0">
                  <a:effectLst/>
                  <a:latin typeface="Söhne"/>
                </a:rPr>
                <a:t>The project serves as a foundation for further research and exploration of network security techniques, helping researchers and ethical hackers understand the inner workings of </a:t>
              </a:r>
              <a:r>
                <a:rPr lang="en-IN" sz="1700" b="0" i="0" dirty="0" err="1">
                  <a:effectLst/>
                  <a:latin typeface="Söhne"/>
                </a:rPr>
                <a:t>deauthentication</a:t>
              </a:r>
              <a:r>
                <a:rPr lang="en-IN" sz="1700" b="0" i="0" dirty="0">
                  <a:effectLst/>
                  <a:latin typeface="Söhne"/>
                </a:rPr>
                <a:t> attacks.</a:t>
              </a:r>
            </a:p>
            <a:p>
              <a:pPr>
                <a:buFont typeface="+mj-lt"/>
                <a:buAutoNum type="arabicPeriod"/>
              </a:pPr>
              <a:r>
                <a:rPr lang="en-US" sz="1700" b="0" i="0" dirty="0">
                  <a:solidFill>
                    <a:srgbClr val="FB6D2E"/>
                  </a:solidFill>
                  <a:effectLst/>
                  <a:latin typeface="Söhne"/>
                </a:rPr>
                <a:t>Military and law enforcement: </a:t>
              </a:r>
              <a:r>
                <a:rPr lang="en-US" sz="1700" b="0" i="0" dirty="0">
                  <a:effectLst/>
                  <a:latin typeface="Söhne"/>
                </a:rPr>
                <a:t>In specific military or law enforcement operations, </a:t>
              </a:r>
              <a:r>
                <a:rPr lang="en-US" sz="1700" b="0" i="0" dirty="0" err="1">
                  <a:effectLst/>
                  <a:latin typeface="Söhne"/>
                </a:rPr>
                <a:t>WiFi</a:t>
              </a:r>
              <a:r>
                <a:rPr lang="en-US" sz="1700" b="0" i="0" dirty="0">
                  <a:effectLst/>
                  <a:latin typeface="Söhne"/>
                </a:rPr>
                <a:t> jamming might be employed to disrupt enemy communication systems or prevent remote detonation of explosive devices.</a:t>
              </a:r>
              <a:endParaRPr lang="en-IN" sz="1700" dirty="0">
                <a:latin typeface="Söhne"/>
              </a:endParaRPr>
            </a:p>
            <a:p>
              <a:pPr>
                <a:buFont typeface="+mj-lt"/>
                <a:buAutoNum type="arabicPeriod"/>
              </a:pPr>
              <a:r>
                <a:rPr lang="en-US" sz="1700" b="0" i="0" dirty="0">
                  <a:solidFill>
                    <a:srgbClr val="FB6D2E"/>
                  </a:solidFill>
                  <a:effectLst/>
                  <a:latin typeface="Söhne"/>
                </a:rPr>
                <a:t>Spectrum management: </a:t>
              </a:r>
              <a:r>
                <a:rPr lang="en-US" sz="1700" b="0" i="0" dirty="0">
                  <a:effectLst/>
                  <a:latin typeface="Söhne"/>
                </a:rPr>
                <a:t> In certain cases, authorized organizations might use jamming in highly regulated environments to ensure compliance with radio spectrum usage rules and prevent unauthorized transmissions.</a:t>
              </a:r>
              <a:br>
                <a:rPr lang="en-IN" sz="2000" dirty="0"/>
              </a:br>
              <a:endParaRPr lang="en-US" sz="2000" b="1" dirty="0">
                <a:solidFill>
                  <a:schemeClr val="accent1"/>
                </a:solidFill>
                <a:latin typeface="+mj-lt"/>
                <a:cs typeface="Space Grotesk" pitchFamily="2" charset="0"/>
              </a:endParaRPr>
            </a:p>
          </p:txBody>
        </p:sp>
      </p:grpSp>
      <p:sp>
        <p:nvSpPr>
          <p:cNvPr id="27" name="TextBox 26">
            <a:extLst>
              <a:ext uri="{FF2B5EF4-FFF2-40B4-BE49-F238E27FC236}">
                <a16:creationId xmlns:a16="http://schemas.microsoft.com/office/drawing/2014/main" id="{93E53B55-487E-4CBB-B57E-93931A537B5B}"/>
              </a:ext>
            </a:extLst>
          </p:cNvPr>
          <p:cNvSpPr txBox="1"/>
          <p:nvPr/>
        </p:nvSpPr>
        <p:spPr>
          <a:xfrm>
            <a:off x="5178631" y="453287"/>
            <a:ext cx="5638799" cy="769441"/>
          </a:xfrm>
          <a:prstGeom prst="rect">
            <a:avLst/>
          </a:prstGeom>
          <a:noFill/>
          <a:ln>
            <a:noFill/>
          </a:ln>
        </p:spPr>
        <p:txBody>
          <a:bodyPr wrap="square" rtlCol="0">
            <a:spAutoFit/>
          </a:bodyPr>
          <a:lstStyle>
            <a:defPPr>
              <a:defRPr lang="en-US"/>
            </a:defPPr>
            <a:lvl1pPr algn="ctr">
              <a:defRPr sz="5400" b="1">
                <a:solidFill>
                  <a:srgbClr val="0E0326"/>
                </a:solidFill>
                <a:latin typeface="+mj-lt"/>
                <a:cs typeface="Space Grotesk" pitchFamily="2" charset="0"/>
              </a:defRPr>
            </a:lvl1pPr>
          </a:lstStyle>
          <a:p>
            <a:r>
              <a:rPr lang="en-US" sz="4400" dirty="0">
                <a:solidFill>
                  <a:srgbClr val="FB6D2E"/>
                </a:solidFill>
              </a:rPr>
              <a:t>Benefits to Society</a:t>
            </a:r>
          </a:p>
        </p:txBody>
      </p:sp>
      <p:sp>
        <p:nvSpPr>
          <p:cNvPr id="21" name="Rectangle 20">
            <a:extLst>
              <a:ext uri="{FF2B5EF4-FFF2-40B4-BE49-F238E27FC236}">
                <a16:creationId xmlns:a16="http://schemas.microsoft.com/office/drawing/2014/main" id="{0FD3B008-84A6-FB8F-6AC3-873FA492480D}"/>
              </a:ext>
            </a:extLst>
          </p:cNvPr>
          <p:cNvSpPr/>
          <p:nvPr/>
        </p:nvSpPr>
        <p:spPr>
          <a:xfrm rot="10800000" flipV="1">
            <a:off x="12138931" y="371019"/>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28" name="Freeform: Shape 27">
            <a:extLst>
              <a:ext uri="{FF2B5EF4-FFF2-40B4-BE49-F238E27FC236}">
                <a16:creationId xmlns:a16="http://schemas.microsoft.com/office/drawing/2014/main" id="{76FCF91E-546E-D29B-D6AB-317387A27B2D}"/>
              </a:ext>
            </a:extLst>
          </p:cNvPr>
          <p:cNvSpPr/>
          <p:nvPr/>
        </p:nvSpPr>
        <p:spPr>
          <a:xfrm rot="10800000" flipV="1">
            <a:off x="12058650" y="1941284"/>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Tree>
    <p:extLst>
      <p:ext uri="{BB962C8B-B14F-4D97-AF65-F5344CB8AC3E}">
        <p14:creationId xmlns:p14="http://schemas.microsoft.com/office/powerpoint/2010/main" val="1980140700"/>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2000" decel="8800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1250" fill="hold"/>
                                        <p:tgtEl>
                                          <p:spTgt spid="27"/>
                                        </p:tgtEl>
                                        <p:attrNameLst>
                                          <p:attrName>ppt_x</p:attrName>
                                        </p:attrNameLst>
                                      </p:cBhvr>
                                      <p:tavLst>
                                        <p:tav tm="0">
                                          <p:val>
                                            <p:strVal val="#ppt_x"/>
                                          </p:val>
                                        </p:tav>
                                        <p:tav tm="100000">
                                          <p:val>
                                            <p:strVal val="#ppt_x"/>
                                          </p:val>
                                        </p:tav>
                                      </p:tavLst>
                                    </p:anim>
                                    <p:anim calcmode="lin" valueType="num">
                                      <p:cBhvr additive="base">
                                        <p:cTn id="8" dur="1250" fill="hold"/>
                                        <p:tgtEl>
                                          <p:spTgt spid="27"/>
                                        </p:tgtEl>
                                        <p:attrNameLst>
                                          <p:attrName>ppt_y</p:attrName>
                                        </p:attrNameLst>
                                      </p:cBhvr>
                                      <p:tavLst>
                                        <p:tav tm="0">
                                          <p:val>
                                            <p:strVal val="1+#ppt_h/2"/>
                                          </p:val>
                                        </p:tav>
                                        <p:tav tm="100000">
                                          <p:val>
                                            <p:strVal val="#ppt_y"/>
                                          </p:val>
                                        </p:tav>
                                      </p:tavLst>
                                    </p:anim>
                                  </p:childTnLst>
                                </p:cTn>
                              </p:par>
                              <p:par>
                                <p:cTn id="9" presetID="2" presetClass="entr" presetSubtype="4" accel="12000" decel="88000"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250" fill="hold"/>
                                        <p:tgtEl>
                                          <p:spTgt spid="2"/>
                                        </p:tgtEl>
                                        <p:attrNameLst>
                                          <p:attrName>ppt_x</p:attrName>
                                        </p:attrNameLst>
                                      </p:cBhvr>
                                      <p:tavLst>
                                        <p:tav tm="0">
                                          <p:val>
                                            <p:strVal val="#ppt_x"/>
                                          </p:val>
                                        </p:tav>
                                        <p:tav tm="100000">
                                          <p:val>
                                            <p:strVal val="#ppt_x"/>
                                          </p:val>
                                        </p:tav>
                                      </p:tavLst>
                                    </p:anim>
                                    <p:anim calcmode="lin" valueType="num">
                                      <p:cBhvr additive="base">
                                        <p:cTn id="12" dur="1250" fill="hold"/>
                                        <p:tgtEl>
                                          <p:spTgt spid="2"/>
                                        </p:tgtEl>
                                        <p:attrNameLst>
                                          <p:attrName>ppt_y</p:attrName>
                                        </p:attrNameLst>
                                      </p:cBhvr>
                                      <p:tavLst>
                                        <p:tav tm="0">
                                          <p:val>
                                            <p:strVal val="1+#ppt_h/2"/>
                                          </p:val>
                                        </p:tav>
                                        <p:tav tm="100000">
                                          <p:val>
                                            <p:strVal val="#ppt_y"/>
                                          </p:val>
                                        </p:tav>
                                      </p:tavLst>
                                    </p:anim>
                                  </p:childTnLst>
                                </p:cTn>
                              </p:par>
                              <p:par>
                                <p:cTn id="13" presetID="10" presetClass="entr" presetSubtype="0" fill="hold" grpId="0" nodeType="withEffect">
                                  <p:stCondLst>
                                    <p:cond delay="75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750"/>
                                        <p:tgtEl>
                                          <p:spTgt spid="28"/>
                                        </p:tgtEl>
                                      </p:cBhvr>
                                    </p:animEffect>
                                  </p:childTnLst>
                                </p:cTn>
                              </p:par>
                              <p:par>
                                <p:cTn id="16" presetID="42" presetClass="path" presetSubtype="0" repeatCount="indefinite" autoRev="1" fill="hold" grpId="1" nodeType="withEffect">
                                  <p:stCondLst>
                                    <p:cond delay="750"/>
                                  </p:stCondLst>
                                  <p:childTnLst>
                                    <p:animMotion origin="layout" path="M 0 3.7037E-6 L 0 -0.22824 " pathEditMode="relative" rAng="0" ptsTypes="AA">
                                      <p:cBhvr>
                                        <p:cTn id="17" dur="2500" fill="hold"/>
                                        <p:tgtEl>
                                          <p:spTgt spid="28"/>
                                        </p:tgtEl>
                                        <p:attrNameLst>
                                          <p:attrName>ppt_x</p:attrName>
                                          <p:attrName>ppt_y</p:attrName>
                                        </p:attrNameLst>
                                      </p:cBhvr>
                                      <p:rCtr x="0" y="-11412"/>
                                    </p:animMotion>
                                  </p:childTnLst>
                                </p:cTn>
                              </p:par>
                              <p:par>
                                <p:cTn id="18" presetID="18" presetClass="entr" presetSubtype="6" fill="hold" grpId="0" nodeType="withEffect">
                                  <p:stCondLst>
                                    <p:cond delay="250"/>
                                  </p:stCondLst>
                                  <p:childTnLst>
                                    <p:set>
                                      <p:cBhvr>
                                        <p:cTn id="19" dur="1" fill="hold">
                                          <p:stCondLst>
                                            <p:cond delay="0"/>
                                          </p:stCondLst>
                                        </p:cTn>
                                        <p:tgtEl>
                                          <p:spTgt spid="21"/>
                                        </p:tgtEl>
                                        <p:attrNameLst>
                                          <p:attrName>style.visibility</p:attrName>
                                        </p:attrNameLst>
                                      </p:cBhvr>
                                      <p:to>
                                        <p:strVal val="visible"/>
                                      </p:to>
                                    </p:set>
                                    <p:animEffect transition="in" filter="strips(downRight)">
                                      <p:cBhvr>
                                        <p:cTn id="20"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1" grpId="0" animBg="1"/>
      <p:bldP spid="28" grpId="0" animBg="1"/>
      <p:bldP spid="28"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92AE06B-A7AF-E6C3-0575-523F969120BE}"/>
              </a:ext>
            </a:extLst>
          </p:cNvPr>
          <p:cNvGrpSpPr/>
          <p:nvPr/>
        </p:nvGrpSpPr>
        <p:grpSpPr>
          <a:xfrm>
            <a:off x="468155" y="1602951"/>
            <a:ext cx="3373755" cy="1946276"/>
            <a:chOff x="5748654" y="1895475"/>
            <a:chExt cx="2699003" cy="1557021"/>
          </a:xfrm>
        </p:grpSpPr>
        <p:sp>
          <p:nvSpPr>
            <p:cNvPr id="7" name="Rectangle: Rounded Corners 6">
              <a:extLst>
                <a:ext uri="{FF2B5EF4-FFF2-40B4-BE49-F238E27FC236}">
                  <a16:creationId xmlns:a16="http://schemas.microsoft.com/office/drawing/2014/main" id="{A824D772-DBB6-B16F-5005-A10F66FC3CFB}"/>
                </a:ext>
              </a:extLst>
            </p:cNvPr>
            <p:cNvSpPr/>
            <p:nvPr/>
          </p:nvSpPr>
          <p:spPr>
            <a:xfrm>
              <a:off x="5748654" y="1895475"/>
              <a:ext cx="2699003" cy="1557021"/>
            </a:xfrm>
            <a:prstGeom prst="roundRect">
              <a:avLst>
                <a:gd name="adj" fmla="val 8327"/>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8" name="TextBox 7">
              <a:extLst>
                <a:ext uri="{FF2B5EF4-FFF2-40B4-BE49-F238E27FC236}">
                  <a16:creationId xmlns:a16="http://schemas.microsoft.com/office/drawing/2014/main" id="{0C423AEB-01FF-97C1-B038-64B4F267351C}"/>
                </a:ext>
              </a:extLst>
            </p:cNvPr>
            <p:cNvSpPr txBox="1"/>
            <p:nvPr/>
          </p:nvSpPr>
          <p:spPr>
            <a:xfrm>
              <a:off x="5850220" y="1989521"/>
              <a:ext cx="2380140" cy="467820"/>
            </a:xfrm>
            <a:prstGeom prst="rect">
              <a:avLst/>
            </a:prstGeom>
            <a:noFill/>
          </p:spPr>
          <p:txBody>
            <a:bodyPr wrap="square" rtlCol="0">
              <a:spAutoFit/>
            </a:bodyPr>
            <a:lstStyle/>
            <a:p>
              <a:pPr algn="ctr"/>
              <a:r>
                <a:rPr lang="en-IN" sz="1600" b="1" i="0" dirty="0">
                  <a:solidFill>
                    <a:srgbClr val="FB6C2E"/>
                  </a:solidFill>
                  <a:effectLst/>
                  <a:latin typeface="Söhne"/>
                </a:rPr>
                <a:t>Smith, J., &amp; Johnson, A. (2018).</a:t>
              </a:r>
              <a:endParaRPr lang="en-ID" sz="1600" b="1" dirty="0">
                <a:solidFill>
                  <a:srgbClr val="FB6C2E"/>
                </a:solidFill>
                <a:latin typeface="+mj-lt"/>
              </a:endParaRPr>
            </a:p>
          </p:txBody>
        </p:sp>
        <p:sp>
          <p:nvSpPr>
            <p:cNvPr id="10" name="TextBox 9">
              <a:extLst>
                <a:ext uri="{FF2B5EF4-FFF2-40B4-BE49-F238E27FC236}">
                  <a16:creationId xmlns:a16="http://schemas.microsoft.com/office/drawing/2014/main" id="{9768CA4A-2D62-A8BA-CF5F-1845DB87B834}"/>
                </a:ext>
              </a:extLst>
            </p:cNvPr>
            <p:cNvSpPr txBox="1"/>
            <p:nvPr/>
          </p:nvSpPr>
          <p:spPr>
            <a:xfrm>
              <a:off x="5850220" y="2395449"/>
              <a:ext cx="2380140" cy="679417"/>
            </a:xfrm>
            <a:prstGeom prst="rect">
              <a:avLst/>
            </a:prstGeom>
            <a:noFill/>
          </p:spPr>
          <p:txBody>
            <a:bodyPr wrap="square" rtlCol="0">
              <a:spAutoFit/>
            </a:bodyPr>
            <a:lstStyle>
              <a:defPPr>
                <a:defRPr lang="en-US"/>
              </a:defPPr>
              <a:lvl1pPr>
                <a:lnSpc>
                  <a:spcPct val="120000"/>
                </a:lnSpc>
                <a:defRPr sz="1400">
                  <a:solidFill>
                    <a:schemeClr val="tx1">
                      <a:lumMod val="50000"/>
                      <a:lumOff val="50000"/>
                    </a:schemeClr>
                  </a:solidFill>
                  <a:latin typeface="+mj-lt"/>
                </a:defRPr>
              </a:lvl1pPr>
            </a:lstStyle>
            <a:p>
              <a:r>
                <a:rPr lang="en-IN" b="0" i="0" dirty="0">
                  <a:solidFill>
                    <a:srgbClr val="374151"/>
                  </a:solidFill>
                  <a:effectLst/>
                  <a:latin typeface="Söhne"/>
                </a:rPr>
                <a:t>Understanding </a:t>
              </a:r>
              <a:r>
                <a:rPr lang="en-IN" b="0" i="0" dirty="0" err="1">
                  <a:solidFill>
                    <a:srgbClr val="374151"/>
                  </a:solidFill>
                  <a:effectLst/>
                  <a:latin typeface="Söhne"/>
                </a:rPr>
                <a:t>WiFi</a:t>
              </a:r>
              <a:r>
                <a:rPr lang="en-IN" b="0" i="0" dirty="0">
                  <a:solidFill>
                    <a:srgbClr val="374151"/>
                  </a:solidFill>
                  <a:effectLst/>
                  <a:latin typeface="Söhne"/>
                </a:rPr>
                <a:t> </a:t>
              </a:r>
              <a:r>
                <a:rPr lang="en-IN" b="0" i="0" dirty="0" err="1">
                  <a:solidFill>
                    <a:srgbClr val="374151"/>
                  </a:solidFill>
                  <a:effectLst/>
                  <a:latin typeface="Söhne"/>
                </a:rPr>
                <a:t>Deauthentication</a:t>
              </a:r>
              <a:r>
                <a:rPr lang="en-IN" b="0" i="0" dirty="0">
                  <a:solidFill>
                    <a:srgbClr val="374151"/>
                  </a:solidFill>
                  <a:effectLst/>
                  <a:latin typeface="Söhne"/>
                </a:rPr>
                <a:t> Attacks. International Journal of Network Security, 20(4), 726-732.</a:t>
              </a:r>
              <a:endParaRPr lang="en-ID" dirty="0"/>
            </a:p>
          </p:txBody>
        </p:sp>
      </p:grpSp>
      <p:grpSp>
        <p:nvGrpSpPr>
          <p:cNvPr id="12" name="Group 11">
            <a:extLst>
              <a:ext uri="{FF2B5EF4-FFF2-40B4-BE49-F238E27FC236}">
                <a16:creationId xmlns:a16="http://schemas.microsoft.com/office/drawing/2014/main" id="{23F32C22-9A6C-3094-4988-BBF02A8ED437}"/>
              </a:ext>
            </a:extLst>
          </p:cNvPr>
          <p:cNvGrpSpPr/>
          <p:nvPr/>
        </p:nvGrpSpPr>
        <p:grpSpPr>
          <a:xfrm>
            <a:off x="4372610" y="1595938"/>
            <a:ext cx="3373755" cy="1946277"/>
            <a:chOff x="5748654" y="1895475"/>
            <a:chExt cx="2699003" cy="1557021"/>
          </a:xfrm>
        </p:grpSpPr>
        <p:sp>
          <p:nvSpPr>
            <p:cNvPr id="16" name="Rectangle: Rounded Corners 15">
              <a:extLst>
                <a:ext uri="{FF2B5EF4-FFF2-40B4-BE49-F238E27FC236}">
                  <a16:creationId xmlns:a16="http://schemas.microsoft.com/office/drawing/2014/main" id="{D2F909D8-2731-406F-1A56-6FF9F3C6F072}"/>
                </a:ext>
              </a:extLst>
            </p:cNvPr>
            <p:cNvSpPr/>
            <p:nvPr/>
          </p:nvSpPr>
          <p:spPr>
            <a:xfrm>
              <a:off x="5748654" y="1895475"/>
              <a:ext cx="2699003" cy="1557021"/>
            </a:xfrm>
            <a:prstGeom prst="roundRect">
              <a:avLst>
                <a:gd name="adj" fmla="val 8327"/>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17" name="TextBox 16">
              <a:extLst>
                <a:ext uri="{FF2B5EF4-FFF2-40B4-BE49-F238E27FC236}">
                  <a16:creationId xmlns:a16="http://schemas.microsoft.com/office/drawing/2014/main" id="{2337811D-177B-A2F0-56EC-691E206E4D3C}"/>
                </a:ext>
              </a:extLst>
            </p:cNvPr>
            <p:cNvSpPr txBox="1"/>
            <p:nvPr/>
          </p:nvSpPr>
          <p:spPr>
            <a:xfrm>
              <a:off x="5845120" y="2040558"/>
              <a:ext cx="2411940" cy="517065"/>
            </a:xfrm>
            <a:prstGeom prst="rect">
              <a:avLst/>
            </a:prstGeom>
            <a:noFill/>
          </p:spPr>
          <p:txBody>
            <a:bodyPr wrap="square" rtlCol="0">
              <a:spAutoFit/>
            </a:bodyPr>
            <a:lstStyle/>
            <a:p>
              <a:pPr algn="ctr"/>
              <a:r>
                <a:rPr lang="en-IN" b="1" i="0" dirty="0">
                  <a:solidFill>
                    <a:srgbClr val="FB6C2E"/>
                  </a:solidFill>
                  <a:effectLst/>
                  <a:latin typeface="Söhne"/>
                </a:rPr>
                <a:t>Zhang, L., Li, X., Li, Q., &amp; Wang, H. (2019)</a:t>
              </a:r>
              <a:endParaRPr lang="en-ID" b="1" dirty="0">
                <a:solidFill>
                  <a:srgbClr val="FB6C2E"/>
                </a:solidFill>
                <a:latin typeface="+mj-lt"/>
              </a:endParaRPr>
            </a:p>
          </p:txBody>
        </p:sp>
        <p:sp>
          <p:nvSpPr>
            <p:cNvPr id="19" name="TextBox 18">
              <a:extLst>
                <a:ext uri="{FF2B5EF4-FFF2-40B4-BE49-F238E27FC236}">
                  <a16:creationId xmlns:a16="http://schemas.microsoft.com/office/drawing/2014/main" id="{D7C258AA-C89D-E7D8-AE1C-D2DA7D3F86DF}"/>
                </a:ext>
              </a:extLst>
            </p:cNvPr>
            <p:cNvSpPr txBox="1"/>
            <p:nvPr/>
          </p:nvSpPr>
          <p:spPr>
            <a:xfrm>
              <a:off x="5937480" y="2519079"/>
              <a:ext cx="2321350" cy="886243"/>
            </a:xfrm>
            <a:prstGeom prst="rect">
              <a:avLst/>
            </a:prstGeom>
            <a:noFill/>
          </p:spPr>
          <p:txBody>
            <a:bodyPr wrap="square" rtlCol="0">
              <a:spAutoFit/>
            </a:bodyPr>
            <a:lstStyle/>
            <a:p>
              <a:pPr>
                <a:lnSpc>
                  <a:spcPct val="120000"/>
                </a:lnSpc>
              </a:pPr>
              <a:r>
                <a:rPr lang="en-IN" sz="1400" b="0" i="0" dirty="0">
                  <a:solidFill>
                    <a:srgbClr val="374151"/>
                  </a:solidFill>
                  <a:effectLst/>
                  <a:latin typeface="Söhne"/>
                </a:rPr>
                <a:t>Security Evaluation of </a:t>
              </a:r>
              <a:r>
                <a:rPr lang="en-IN" sz="1400" b="0" i="0" dirty="0" err="1">
                  <a:solidFill>
                    <a:srgbClr val="374151"/>
                  </a:solidFill>
                  <a:effectLst/>
                  <a:latin typeface="Söhne"/>
                </a:rPr>
                <a:t>WiFi</a:t>
              </a:r>
              <a:r>
                <a:rPr lang="en-IN" sz="1400" b="0" i="0" dirty="0">
                  <a:solidFill>
                    <a:srgbClr val="374151"/>
                  </a:solidFill>
                  <a:effectLst/>
                  <a:latin typeface="Söhne"/>
                </a:rPr>
                <a:t> </a:t>
              </a:r>
              <a:r>
                <a:rPr lang="en-IN" sz="1400" b="0" i="0" dirty="0" err="1">
                  <a:solidFill>
                    <a:srgbClr val="374151"/>
                  </a:solidFill>
                  <a:effectLst/>
                  <a:latin typeface="Söhne"/>
                </a:rPr>
                <a:t>Deauthentication</a:t>
              </a:r>
              <a:r>
                <a:rPr lang="en-IN" sz="1400" b="0" i="0" dirty="0">
                  <a:solidFill>
                    <a:srgbClr val="374151"/>
                  </a:solidFill>
                  <a:effectLst/>
                  <a:latin typeface="Söhne"/>
                </a:rPr>
                <a:t> Attacks and Countermeasures. IEEE Access, 7, 10185-10193.</a:t>
              </a:r>
              <a:endParaRPr lang="en-ID" sz="1400" dirty="0">
                <a:solidFill>
                  <a:schemeClr val="tx1">
                    <a:lumMod val="50000"/>
                    <a:lumOff val="50000"/>
                  </a:schemeClr>
                </a:solidFill>
                <a:latin typeface="+mj-lt"/>
              </a:endParaRPr>
            </a:p>
          </p:txBody>
        </p:sp>
      </p:grpSp>
      <p:sp>
        <p:nvSpPr>
          <p:cNvPr id="20" name="TextBox 19">
            <a:extLst>
              <a:ext uri="{FF2B5EF4-FFF2-40B4-BE49-F238E27FC236}">
                <a16:creationId xmlns:a16="http://schemas.microsoft.com/office/drawing/2014/main" id="{B667BA8E-40E9-CB9E-368D-97180E9F1497}"/>
              </a:ext>
            </a:extLst>
          </p:cNvPr>
          <p:cNvSpPr txBox="1"/>
          <p:nvPr/>
        </p:nvSpPr>
        <p:spPr>
          <a:xfrm>
            <a:off x="2756695" y="547718"/>
            <a:ext cx="6678611" cy="707886"/>
          </a:xfrm>
          <a:prstGeom prst="rect">
            <a:avLst/>
          </a:prstGeom>
          <a:noFill/>
          <a:ln>
            <a:noFill/>
          </a:ln>
        </p:spPr>
        <p:txBody>
          <a:bodyPr wrap="square" rtlCol="0">
            <a:spAutoFit/>
          </a:bodyPr>
          <a:lstStyle>
            <a:defPPr>
              <a:defRPr lang="en-US"/>
            </a:defPPr>
            <a:lvl1pPr>
              <a:defRPr sz="1600" b="1">
                <a:solidFill>
                  <a:schemeClr val="tx1">
                    <a:lumMod val="95000"/>
                    <a:lumOff val="5000"/>
                  </a:schemeClr>
                </a:solidFill>
                <a:latin typeface="+mj-lt"/>
                <a:cs typeface="Space Grotesk" pitchFamily="2" charset="0"/>
              </a:defRPr>
            </a:lvl1pPr>
          </a:lstStyle>
          <a:p>
            <a:pPr algn="ctr"/>
            <a:r>
              <a:rPr lang="en-US" sz="4000" dirty="0">
                <a:solidFill>
                  <a:srgbClr val="FB6C2E"/>
                </a:solidFill>
              </a:rPr>
              <a:t>Literature</a:t>
            </a:r>
            <a:r>
              <a:rPr lang="en-US" sz="4000" dirty="0">
                <a:solidFill>
                  <a:srgbClr val="0E0326"/>
                </a:solidFill>
              </a:rPr>
              <a:t> Review</a:t>
            </a:r>
          </a:p>
        </p:txBody>
      </p:sp>
      <p:sp>
        <p:nvSpPr>
          <p:cNvPr id="26" name="Rectangle 25">
            <a:extLst>
              <a:ext uri="{FF2B5EF4-FFF2-40B4-BE49-F238E27FC236}">
                <a16:creationId xmlns:a16="http://schemas.microsoft.com/office/drawing/2014/main" id="{7297E7E2-2069-03C4-7B33-3ABC90B3DDDF}"/>
              </a:ext>
            </a:extLst>
          </p:cNvPr>
          <p:cNvSpPr/>
          <p:nvPr/>
        </p:nvSpPr>
        <p:spPr>
          <a:xfrm>
            <a:off x="-61912" y="3244982"/>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27" name="Freeform: Shape 26">
            <a:extLst>
              <a:ext uri="{FF2B5EF4-FFF2-40B4-BE49-F238E27FC236}">
                <a16:creationId xmlns:a16="http://schemas.microsoft.com/office/drawing/2014/main" id="{E6973C2E-CE0B-76A4-3F73-473CCD754833}"/>
              </a:ext>
            </a:extLst>
          </p:cNvPr>
          <p:cNvSpPr/>
          <p:nvPr/>
        </p:nvSpPr>
        <p:spPr>
          <a:xfrm>
            <a:off x="-155575" y="5076956"/>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29" name="Rectangle 28">
            <a:extLst>
              <a:ext uri="{FF2B5EF4-FFF2-40B4-BE49-F238E27FC236}">
                <a16:creationId xmlns:a16="http://schemas.microsoft.com/office/drawing/2014/main" id="{78A85241-9768-C285-84DA-16F137F74CAF}"/>
              </a:ext>
            </a:extLst>
          </p:cNvPr>
          <p:cNvSpPr/>
          <p:nvPr/>
        </p:nvSpPr>
        <p:spPr>
          <a:xfrm flipH="1" flipV="1">
            <a:off x="12138931" y="878112"/>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994200B2-8B2D-3E7C-F03A-E083331692AA}"/>
              </a:ext>
            </a:extLst>
          </p:cNvPr>
          <p:cNvSpPr/>
          <p:nvPr/>
        </p:nvSpPr>
        <p:spPr>
          <a:xfrm flipH="1" flipV="1">
            <a:off x="12058650" y="652234"/>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grpSp>
        <p:nvGrpSpPr>
          <p:cNvPr id="4" name="Group 3">
            <a:extLst>
              <a:ext uri="{FF2B5EF4-FFF2-40B4-BE49-F238E27FC236}">
                <a16:creationId xmlns:a16="http://schemas.microsoft.com/office/drawing/2014/main" id="{B5136DF5-9331-6AD4-D4BF-90B72B5E1C49}"/>
              </a:ext>
            </a:extLst>
          </p:cNvPr>
          <p:cNvGrpSpPr/>
          <p:nvPr/>
        </p:nvGrpSpPr>
        <p:grpSpPr>
          <a:xfrm>
            <a:off x="8118705" y="1624355"/>
            <a:ext cx="3409640" cy="1946276"/>
            <a:chOff x="5719946" y="1895475"/>
            <a:chExt cx="2727711" cy="1557021"/>
          </a:xfrm>
        </p:grpSpPr>
        <p:sp>
          <p:nvSpPr>
            <p:cNvPr id="11" name="Rectangle: Rounded Corners 6">
              <a:extLst>
                <a:ext uri="{FF2B5EF4-FFF2-40B4-BE49-F238E27FC236}">
                  <a16:creationId xmlns:a16="http://schemas.microsoft.com/office/drawing/2014/main" id="{BA9056F5-79EA-BBF6-28B3-4F1EB5640942}"/>
                </a:ext>
              </a:extLst>
            </p:cNvPr>
            <p:cNvSpPr/>
            <p:nvPr/>
          </p:nvSpPr>
          <p:spPr>
            <a:xfrm>
              <a:off x="5748654" y="1895475"/>
              <a:ext cx="2699003" cy="1557021"/>
            </a:xfrm>
            <a:prstGeom prst="roundRect">
              <a:avLst>
                <a:gd name="adj" fmla="val 8327"/>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25" name="TextBox 24">
              <a:extLst>
                <a:ext uri="{FF2B5EF4-FFF2-40B4-BE49-F238E27FC236}">
                  <a16:creationId xmlns:a16="http://schemas.microsoft.com/office/drawing/2014/main" id="{84FFAD60-6E36-08FA-7E79-B3C9A639C83E}"/>
                </a:ext>
              </a:extLst>
            </p:cNvPr>
            <p:cNvSpPr txBox="1"/>
            <p:nvPr/>
          </p:nvSpPr>
          <p:spPr>
            <a:xfrm>
              <a:off x="5719946" y="2010179"/>
              <a:ext cx="2461135" cy="295466"/>
            </a:xfrm>
            <a:prstGeom prst="rect">
              <a:avLst/>
            </a:prstGeom>
            <a:noFill/>
          </p:spPr>
          <p:txBody>
            <a:bodyPr wrap="none" rtlCol="0">
              <a:spAutoFit/>
            </a:bodyPr>
            <a:lstStyle/>
            <a:p>
              <a:r>
                <a:rPr lang="en-IN" b="1" i="0" dirty="0">
                  <a:solidFill>
                    <a:srgbClr val="FB6C2E"/>
                  </a:solidFill>
                  <a:effectLst/>
                  <a:latin typeface="Söhne"/>
                </a:rPr>
                <a:t>Bharti, P., &amp; Sharma, D. (2020)</a:t>
              </a:r>
              <a:endParaRPr lang="en-ID" b="1" dirty="0">
                <a:solidFill>
                  <a:srgbClr val="FB6C2E"/>
                </a:solidFill>
                <a:latin typeface="+mj-lt"/>
              </a:endParaRPr>
            </a:p>
          </p:txBody>
        </p:sp>
        <p:sp>
          <p:nvSpPr>
            <p:cNvPr id="31" name="TextBox 30">
              <a:extLst>
                <a:ext uri="{FF2B5EF4-FFF2-40B4-BE49-F238E27FC236}">
                  <a16:creationId xmlns:a16="http://schemas.microsoft.com/office/drawing/2014/main" id="{69BE9B2D-B563-4D93-EED6-D2E80B90E5C0}"/>
                </a:ext>
              </a:extLst>
            </p:cNvPr>
            <p:cNvSpPr txBox="1"/>
            <p:nvPr/>
          </p:nvSpPr>
          <p:spPr>
            <a:xfrm>
              <a:off x="5974380" y="2305412"/>
              <a:ext cx="2299844" cy="1093069"/>
            </a:xfrm>
            <a:prstGeom prst="rect">
              <a:avLst/>
            </a:prstGeom>
            <a:noFill/>
          </p:spPr>
          <p:txBody>
            <a:bodyPr wrap="square" rtlCol="0">
              <a:spAutoFit/>
            </a:bodyPr>
            <a:lstStyle>
              <a:defPPr>
                <a:defRPr lang="en-US"/>
              </a:defPPr>
              <a:lvl1pPr>
                <a:lnSpc>
                  <a:spcPct val="120000"/>
                </a:lnSpc>
                <a:defRPr sz="1400">
                  <a:solidFill>
                    <a:schemeClr val="tx1">
                      <a:lumMod val="50000"/>
                      <a:lumOff val="50000"/>
                    </a:schemeClr>
                  </a:solidFill>
                  <a:latin typeface="+mj-lt"/>
                </a:defRPr>
              </a:lvl1pPr>
            </a:lstStyle>
            <a:p>
              <a:r>
                <a:rPr lang="en-IN" b="0" i="0" dirty="0">
                  <a:solidFill>
                    <a:srgbClr val="374151"/>
                  </a:solidFill>
                  <a:effectLst/>
                  <a:latin typeface="Söhne"/>
                </a:rPr>
                <a:t>A Study on </a:t>
              </a:r>
              <a:r>
                <a:rPr lang="en-IN" b="0" i="0" dirty="0" err="1">
                  <a:solidFill>
                    <a:srgbClr val="374151"/>
                  </a:solidFill>
                  <a:effectLst/>
                  <a:latin typeface="Söhne"/>
                </a:rPr>
                <a:t>WiFi</a:t>
              </a:r>
              <a:r>
                <a:rPr lang="en-IN" b="0" i="0" dirty="0">
                  <a:solidFill>
                    <a:srgbClr val="374151"/>
                  </a:solidFill>
                  <a:effectLst/>
                  <a:latin typeface="Söhne"/>
                </a:rPr>
                <a:t> </a:t>
              </a:r>
              <a:r>
                <a:rPr lang="en-IN" b="0" i="0" dirty="0" err="1">
                  <a:solidFill>
                    <a:srgbClr val="374151"/>
                  </a:solidFill>
                  <a:effectLst/>
                  <a:latin typeface="Söhne"/>
                </a:rPr>
                <a:t>Deauthentication</a:t>
              </a:r>
              <a:r>
                <a:rPr lang="en-IN" b="0" i="0" dirty="0">
                  <a:solidFill>
                    <a:srgbClr val="374151"/>
                  </a:solidFill>
                  <a:effectLst/>
                  <a:latin typeface="Söhne"/>
                </a:rPr>
                <a:t> Attacks and Countermeasures. In 2020 International Conference on Recent Innovations in Computing (ICRIC) (pp. 1-6). IEEE.</a:t>
              </a:r>
              <a:endParaRPr lang="en-ID" dirty="0"/>
            </a:p>
          </p:txBody>
        </p:sp>
      </p:grpSp>
      <p:grpSp>
        <p:nvGrpSpPr>
          <p:cNvPr id="32" name="Group 31">
            <a:extLst>
              <a:ext uri="{FF2B5EF4-FFF2-40B4-BE49-F238E27FC236}">
                <a16:creationId xmlns:a16="http://schemas.microsoft.com/office/drawing/2014/main" id="{6BE92C6D-4B5E-54D6-8779-087CDC5D6A05}"/>
              </a:ext>
            </a:extLst>
          </p:cNvPr>
          <p:cNvGrpSpPr/>
          <p:nvPr/>
        </p:nvGrpSpPr>
        <p:grpSpPr>
          <a:xfrm>
            <a:off x="2561272" y="3998189"/>
            <a:ext cx="3373755" cy="1946276"/>
            <a:chOff x="5748654" y="1895475"/>
            <a:chExt cx="2699003" cy="1557021"/>
          </a:xfrm>
        </p:grpSpPr>
        <p:sp>
          <p:nvSpPr>
            <p:cNvPr id="33" name="Rectangle: Rounded Corners 6">
              <a:extLst>
                <a:ext uri="{FF2B5EF4-FFF2-40B4-BE49-F238E27FC236}">
                  <a16:creationId xmlns:a16="http://schemas.microsoft.com/office/drawing/2014/main" id="{E3F5AE89-D838-6235-783F-C02E74855892}"/>
                </a:ext>
              </a:extLst>
            </p:cNvPr>
            <p:cNvSpPr/>
            <p:nvPr/>
          </p:nvSpPr>
          <p:spPr>
            <a:xfrm>
              <a:off x="5748654" y="1895475"/>
              <a:ext cx="2699003" cy="1557021"/>
            </a:xfrm>
            <a:prstGeom prst="roundRect">
              <a:avLst>
                <a:gd name="adj" fmla="val 8327"/>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4" name="TextBox 33">
              <a:extLst>
                <a:ext uri="{FF2B5EF4-FFF2-40B4-BE49-F238E27FC236}">
                  <a16:creationId xmlns:a16="http://schemas.microsoft.com/office/drawing/2014/main" id="{B5D1DAD2-574E-E930-CABE-5D57C67C7509}"/>
                </a:ext>
              </a:extLst>
            </p:cNvPr>
            <p:cNvSpPr txBox="1"/>
            <p:nvPr/>
          </p:nvSpPr>
          <p:spPr>
            <a:xfrm>
              <a:off x="5989956" y="1996283"/>
              <a:ext cx="2267851" cy="295466"/>
            </a:xfrm>
            <a:prstGeom prst="rect">
              <a:avLst/>
            </a:prstGeom>
            <a:noFill/>
          </p:spPr>
          <p:txBody>
            <a:bodyPr wrap="none" rtlCol="0">
              <a:spAutoFit/>
            </a:bodyPr>
            <a:lstStyle/>
            <a:p>
              <a:r>
                <a:rPr lang="en-IN" b="1" i="0" dirty="0">
                  <a:solidFill>
                    <a:srgbClr val="FB6C2E"/>
                  </a:solidFill>
                  <a:effectLst/>
                  <a:latin typeface="Söhne"/>
                </a:rPr>
                <a:t>Patel, V., &amp; </a:t>
              </a:r>
              <a:r>
                <a:rPr lang="en-IN" b="1" i="0" dirty="0" err="1">
                  <a:solidFill>
                    <a:srgbClr val="FB6C2E"/>
                  </a:solidFill>
                  <a:effectLst/>
                  <a:latin typeface="Söhne"/>
                </a:rPr>
                <a:t>Raval</a:t>
              </a:r>
              <a:r>
                <a:rPr lang="en-IN" b="1" i="0" dirty="0">
                  <a:solidFill>
                    <a:srgbClr val="FB6C2E"/>
                  </a:solidFill>
                  <a:effectLst/>
                  <a:latin typeface="Söhne"/>
                </a:rPr>
                <a:t>, M. (2017)</a:t>
              </a:r>
              <a:endParaRPr lang="en-ID" b="1" dirty="0">
                <a:solidFill>
                  <a:srgbClr val="FB6C2E"/>
                </a:solidFill>
                <a:latin typeface="+mj-lt"/>
              </a:endParaRPr>
            </a:p>
          </p:txBody>
        </p:sp>
        <p:sp>
          <p:nvSpPr>
            <p:cNvPr id="36" name="TextBox 35">
              <a:extLst>
                <a:ext uri="{FF2B5EF4-FFF2-40B4-BE49-F238E27FC236}">
                  <a16:creationId xmlns:a16="http://schemas.microsoft.com/office/drawing/2014/main" id="{74CEC7B0-A3A2-7B7B-4A52-CAA0443FBF17}"/>
                </a:ext>
              </a:extLst>
            </p:cNvPr>
            <p:cNvSpPr txBox="1"/>
            <p:nvPr/>
          </p:nvSpPr>
          <p:spPr>
            <a:xfrm>
              <a:off x="5823584" y="2294388"/>
              <a:ext cx="2535319" cy="1016483"/>
            </a:xfrm>
            <a:prstGeom prst="rect">
              <a:avLst/>
            </a:prstGeom>
            <a:noFill/>
          </p:spPr>
          <p:txBody>
            <a:bodyPr wrap="square" rtlCol="0">
              <a:spAutoFit/>
            </a:bodyPr>
            <a:lstStyle>
              <a:defPPr>
                <a:defRPr lang="en-US"/>
              </a:defPPr>
              <a:lvl1pPr>
                <a:lnSpc>
                  <a:spcPct val="120000"/>
                </a:lnSpc>
                <a:defRPr sz="1400">
                  <a:solidFill>
                    <a:schemeClr val="tx1">
                      <a:lumMod val="50000"/>
                      <a:lumOff val="50000"/>
                    </a:schemeClr>
                  </a:solidFill>
                  <a:latin typeface="+mj-lt"/>
                </a:defRPr>
              </a:lvl1pPr>
            </a:lstStyle>
            <a:p>
              <a:r>
                <a:rPr lang="en-IN" sz="1300" b="0" i="0" dirty="0" err="1">
                  <a:solidFill>
                    <a:srgbClr val="374151"/>
                  </a:solidFill>
                  <a:effectLst/>
                  <a:latin typeface="Söhne"/>
                </a:rPr>
                <a:t>WiFi</a:t>
              </a:r>
              <a:r>
                <a:rPr lang="en-IN" sz="1300" b="0" i="0" dirty="0">
                  <a:solidFill>
                    <a:srgbClr val="374151"/>
                  </a:solidFill>
                  <a:effectLst/>
                  <a:latin typeface="Söhne"/>
                </a:rPr>
                <a:t> </a:t>
              </a:r>
              <a:r>
                <a:rPr lang="en-IN" sz="1300" b="0" i="0" dirty="0" err="1">
                  <a:solidFill>
                    <a:srgbClr val="374151"/>
                  </a:solidFill>
                  <a:effectLst/>
                  <a:latin typeface="Söhne"/>
                </a:rPr>
                <a:t>Deauthentication</a:t>
              </a:r>
              <a:r>
                <a:rPr lang="en-IN" sz="1300" b="0" i="0" dirty="0">
                  <a:solidFill>
                    <a:srgbClr val="374151"/>
                  </a:solidFill>
                  <a:effectLst/>
                  <a:latin typeface="Söhne"/>
                </a:rPr>
                <a:t> Attack on 802.11 Networks: A Review. International Journal of Innovative Research in Computer and Communication Engineering, 5(1), 458-464.</a:t>
              </a:r>
              <a:endParaRPr lang="en-ID" sz="1300" dirty="0"/>
            </a:p>
          </p:txBody>
        </p:sp>
      </p:grpSp>
      <p:grpSp>
        <p:nvGrpSpPr>
          <p:cNvPr id="37" name="Group 36">
            <a:extLst>
              <a:ext uri="{FF2B5EF4-FFF2-40B4-BE49-F238E27FC236}">
                <a16:creationId xmlns:a16="http://schemas.microsoft.com/office/drawing/2014/main" id="{30325BF1-6B2D-BCCD-7A38-B678F5C29DFD}"/>
              </a:ext>
            </a:extLst>
          </p:cNvPr>
          <p:cNvGrpSpPr/>
          <p:nvPr/>
        </p:nvGrpSpPr>
        <p:grpSpPr>
          <a:xfrm>
            <a:off x="6367916" y="3998190"/>
            <a:ext cx="3373755" cy="1946277"/>
            <a:chOff x="5748654" y="1895475"/>
            <a:chExt cx="2699003" cy="1557021"/>
          </a:xfrm>
        </p:grpSpPr>
        <p:sp>
          <p:nvSpPr>
            <p:cNvPr id="38" name="Rectangle: Rounded Corners 6">
              <a:extLst>
                <a:ext uri="{FF2B5EF4-FFF2-40B4-BE49-F238E27FC236}">
                  <a16:creationId xmlns:a16="http://schemas.microsoft.com/office/drawing/2014/main" id="{4BCDDE78-01A7-B11D-71E8-6F5FCEE773CF}"/>
                </a:ext>
              </a:extLst>
            </p:cNvPr>
            <p:cNvSpPr/>
            <p:nvPr/>
          </p:nvSpPr>
          <p:spPr>
            <a:xfrm>
              <a:off x="5748654" y="1895475"/>
              <a:ext cx="2699003" cy="1557021"/>
            </a:xfrm>
            <a:prstGeom prst="roundRect">
              <a:avLst>
                <a:gd name="adj" fmla="val 8327"/>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9" name="TextBox 38">
              <a:extLst>
                <a:ext uri="{FF2B5EF4-FFF2-40B4-BE49-F238E27FC236}">
                  <a16:creationId xmlns:a16="http://schemas.microsoft.com/office/drawing/2014/main" id="{A52D7539-B9CA-8969-0282-A1CC3AF7B331}"/>
                </a:ext>
              </a:extLst>
            </p:cNvPr>
            <p:cNvSpPr txBox="1"/>
            <p:nvPr/>
          </p:nvSpPr>
          <p:spPr>
            <a:xfrm>
              <a:off x="5925323" y="1993200"/>
              <a:ext cx="2357706" cy="517065"/>
            </a:xfrm>
            <a:prstGeom prst="rect">
              <a:avLst/>
            </a:prstGeom>
            <a:noFill/>
          </p:spPr>
          <p:txBody>
            <a:bodyPr wrap="square" rtlCol="0">
              <a:spAutoFit/>
            </a:bodyPr>
            <a:lstStyle/>
            <a:p>
              <a:pPr algn="ctr"/>
              <a:r>
                <a:rPr lang="en-IN" b="1" i="0" dirty="0" err="1">
                  <a:solidFill>
                    <a:srgbClr val="FB6C2E"/>
                  </a:solidFill>
                  <a:effectLst/>
                  <a:latin typeface="Söhne"/>
                </a:rPr>
                <a:t>Nidhra</a:t>
              </a:r>
              <a:r>
                <a:rPr lang="en-IN" b="1" i="0" dirty="0">
                  <a:solidFill>
                    <a:srgbClr val="FB6C2E"/>
                  </a:solidFill>
                  <a:effectLst/>
                  <a:latin typeface="Söhne"/>
                </a:rPr>
                <a:t>, V. M., &amp; Kulkarni, S. V. (2019).</a:t>
              </a:r>
              <a:endParaRPr lang="en-ID" b="1" dirty="0">
                <a:solidFill>
                  <a:srgbClr val="FB6C2E"/>
                </a:solidFill>
                <a:latin typeface="+mj-lt"/>
              </a:endParaRPr>
            </a:p>
          </p:txBody>
        </p:sp>
        <p:sp>
          <p:nvSpPr>
            <p:cNvPr id="41" name="TextBox 40">
              <a:extLst>
                <a:ext uri="{FF2B5EF4-FFF2-40B4-BE49-F238E27FC236}">
                  <a16:creationId xmlns:a16="http://schemas.microsoft.com/office/drawing/2014/main" id="{74B9A3DE-18A1-C7ED-6BD2-0EA2839F07D5}"/>
                </a:ext>
              </a:extLst>
            </p:cNvPr>
            <p:cNvSpPr txBox="1"/>
            <p:nvPr/>
          </p:nvSpPr>
          <p:spPr>
            <a:xfrm>
              <a:off x="5925324" y="2510264"/>
              <a:ext cx="2433578" cy="824431"/>
            </a:xfrm>
            <a:prstGeom prst="rect">
              <a:avLst/>
            </a:prstGeom>
            <a:noFill/>
          </p:spPr>
          <p:txBody>
            <a:bodyPr wrap="square" rtlCol="0">
              <a:spAutoFit/>
            </a:bodyPr>
            <a:lstStyle>
              <a:defPPr>
                <a:defRPr lang="en-US"/>
              </a:defPPr>
              <a:lvl1pPr>
                <a:lnSpc>
                  <a:spcPct val="120000"/>
                </a:lnSpc>
                <a:defRPr sz="1400">
                  <a:solidFill>
                    <a:schemeClr val="tx1">
                      <a:lumMod val="50000"/>
                      <a:lumOff val="50000"/>
                    </a:schemeClr>
                  </a:solidFill>
                  <a:latin typeface="+mj-lt"/>
                </a:defRPr>
              </a:lvl1pPr>
            </a:lstStyle>
            <a:p>
              <a:r>
                <a:rPr lang="en-IN" sz="1300" b="0" i="0" dirty="0" err="1">
                  <a:solidFill>
                    <a:srgbClr val="374151"/>
                  </a:solidFill>
                  <a:effectLst/>
                  <a:latin typeface="Söhne"/>
                </a:rPr>
                <a:t>WiFi</a:t>
              </a:r>
              <a:r>
                <a:rPr lang="en-IN" sz="1300" b="0" i="0" dirty="0">
                  <a:solidFill>
                    <a:srgbClr val="374151"/>
                  </a:solidFill>
                  <a:effectLst/>
                  <a:latin typeface="Söhne"/>
                </a:rPr>
                <a:t> </a:t>
              </a:r>
              <a:r>
                <a:rPr lang="en-IN" sz="1300" b="0" i="0" dirty="0" err="1">
                  <a:solidFill>
                    <a:srgbClr val="374151"/>
                  </a:solidFill>
                  <a:effectLst/>
                  <a:latin typeface="Söhne"/>
                </a:rPr>
                <a:t>Deauthentication</a:t>
              </a:r>
              <a:r>
                <a:rPr lang="en-IN" sz="1300" b="0" i="0" dirty="0">
                  <a:solidFill>
                    <a:srgbClr val="374151"/>
                  </a:solidFill>
                  <a:effectLst/>
                  <a:latin typeface="Söhne"/>
                </a:rPr>
                <a:t> Attack: Detection and Prevention. In 2019 IEEE International Conference on Communication and Signal Processing</a:t>
              </a:r>
              <a:endParaRPr lang="en-ID" sz="1300" dirty="0"/>
            </a:p>
          </p:txBody>
        </p:sp>
      </p:grpSp>
    </p:spTree>
    <p:extLst>
      <p:ext uri="{BB962C8B-B14F-4D97-AF65-F5344CB8AC3E}">
        <p14:creationId xmlns:p14="http://schemas.microsoft.com/office/powerpoint/2010/main" val="3482615149"/>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2000" decel="88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250" fill="hold"/>
                                        <p:tgtEl>
                                          <p:spTgt spid="20"/>
                                        </p:tgtEl>
                                        <p:attrNameLst>
                                          <p:attrName>ppt_x</p:attrName>
                                        </p:attrNameLst>
                                      </p:cBhvr>
                                      <p:tavLst>
                                        <p:tav tm="0">
                                          <p:val>
                                            <p:strVal val="#ppt_x"/>
                                          </p:val>
                                        </p:tav>
                                        <p:tav tm="100000">
                                          <p:val>
                                            <p:strVal val="#ppt_x"/>
                                          </p:val>
                                        </p:tav>
                                      </p:tavLst>
                                    </p:anim>
                                    <p:anim calcmode="lin" valueType="num">
                                      <p:cBhvr additive="base">
                                        <p:cTn id="8" dur="1250" fill="hold"/>
                                        <p:tgtEl>
                                          <p:spTgt spid="20"/>
                                        </p:tgtEl>
                                        <p:attrNameLst>
                                          <p:attrName>ppt_y</p:attrName>
                                        </p:attrNameLst>
                                      </p:cBhvr>
                                      <p:tavLst>
                                        <p:tav tm="0">
                                          <p:val>
                                            <p:strVal val="1+#ppt_h/2"/>
                                          </p:val>
                                        </p:tav>
                                        <p:tav tm="100000">
                                          <p:val>
                                            <p:strVal val="#ppt_y"/>
                                          </p:val>
                                        </p:tav>
                                      </p:tavLst>
                                    </p:anim>
                                  </p:childTnLst>
                                </p:cTn>
                              </p:par>
                              <p:par>
                                <p:cTn id="9" presetID="2" presetClass="entr" presetSubtype="4" accel="12000" decel="8800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250" fill="hold"/>
                                        <p:tgtEl>
                                          <p:spTgt spid="3"/>
                                        </p:tgtEl>
                                        <p:attrNameLst>
                                          <p:attrName>ppt_x</p:attrName>
                                        </p:attrNameLst>
                                      </p:cBhvr>
                                      <p:tavLst>
                                        <p:tav tm="0">
                                          <p:val>
                                            <p:strVal val="#ppt_x"/>
                                          </p:val>
                                        </p:tav>
                                        <p:tav tm="100000">
                                          <p:val>
                                            <p:strVal val="#ppt_x"/>
                                          </p:val>
                                        </p:tav>
                                      </p:tavLst>
                                    </p:anim>
                                    <p:anim calcmode="lin" valueType="num">
                                      <p:cBhvr additive="base">
                                        <p:cTn id="12" dur="125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accel="12000" decel="8800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1250" fill="hold"/>
                                        <p:tgtEl>
                                          <p:spTgt spid="12"/>
                                        </p:tgtEl>
                                        <p:attrNameLst>
                                          <p:attrName>ppt_x</p:attrName>
                                        </p:attrNameLst>
                                      </p:cBhvr>
                                      <p:tavLst>
                                        <p:tav tm="0">
                                          <p:val>
                                            <p:strVal val="#ppt_x"/>
                                          </p:val>
                                        </p:tav>
                                        <p:tav tm="100000">
                                          <p:val>
                                            <p:strVal val="#ppt_x"/>
                                          </p:val>
                                        </p:tav>
                                      </p:tavLst>
                                    </p:anim>
                                    <p:anim calcmode="lin" valueType="num">
                                      <p:cBhvr additive="base">
                                        <p:cTn id="16" dur="1250" fill="hold"/>
                                        <p:tgtEl>
                                          <p:spTgt spid="12"/>
                                        </p:tgtEl>
                                        <p:attrNameLst>
                                          <p:attrName>ppt_y</p:attrName>
                                        </p:attrNameLst>
                                      </p:cBhvr>
                                      <p:tavLst>
                                        <p:tav tm="0">
                                          <p:val>
                                            <p:strVal val="1+#ppt_h/2"/>
                                          </p:val>
                                        </p:tav>
                                        <p:tav tm="100000">
                                          <p:val>
                                            <p:strVal val="#ppt_y"/>
                                          </p:val>
                                        </p:tav>
                                      </p:tavLst>
                                    </p:anim>
                                  </p:childTnLst>
                                </p:cTn>
                              </p:par>
                              <p:par>
                                <p:cTn id="17" presetID="18" presetClass="entr" presetSubtype="6" fill="hold" grpId="0" nodeType="withEffect">
                                  <p:stCondLst>
                                    <p:cond delay="250"/>
                                  </p:stCondLst>
                                  <p:childTnLst>
                                    <p:set>
                                      <p:cBhvr>
                                        <p:cTn id="18" dur="1" fill="hold">
                                          <p:stCondLst>
                                            <p:cond delay="0"/>
                                          </p:stCondLst>
                                        </p:cTn>
                                        <p:tgtEl>
                                          <p:spTgt spid="29"/>
                                        </p:tgtEl>
                                        <p:attrNameLst>
                                          <p:attrName>style.visibility</p:attrName>
                                        </p:attrNameLst>
                                      </p:cBhvr>
                                      <p:to>
                                        <p:strVal val="visible"/>
                                      </p:to>
                                    </p:set>
                                    <p:animEffect transition="in" filter="strips(downRight)">
                                      <p:cBhvr>
                                        <p:cTn id="19" dur="750"/>
                                        <p:tgtEl>
                                          <p:spTgt spid="29"/>
                                        </p:tgtEl>
                                      </p:cBhvr>
                                    </p:animEffect>
                                  </p:childTnLst>
                                </p:cTn>
                              </p:par>
                              <p:par>
                                <p:cTn id="20" presetID="10" presetClass="entr" presetSubtype="0" fill="hold" grpId="0" nodeType="withEffect">
                                  <p:stCondLst>
                                    <p:cond delay="75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750"/>
                                        <p:tgtEl>
                                          <p:spTgt spid="30"/>
                                        </p:tgtEl>
                                      </p:cBhvr>
                                    </p:animEffect>
                                  </p:childTnLst>
                                </p:cTn>
                              </p:par>
                              <p:par>
                                <p:cTn id="23" presetID="42" presetClass="path" presetSubtype="0" repeatCount="indefinite" autoRev="1" fill="hold" grpId="1" nodeType="withEffect">
                                  <p:stCondLst>
                                    <p:cond delay="750"/>
                                  </p:stCondLst>
                                  <p:childTnLst>
                                    <p:animMotion origin="layout" path="M 0 -3.33333E-6 L 0 0.25023 " pathEditMode="relative" rAng="0" ptsTypes="AA">
                                      <p:cBhvr>
                                        <p:cTn id="24" dur="2000" fill="hold"/>
                                        <p:tgtEl>
                                          <p:spTgt spid="30"/>
                                        </p:tgtEl>
                                        <p:attrNameLst>
                                          <p:attrName>ppt_x</p:attrName>
                                          <p:attrName>ppt_y</p:attrName>
                                        </p:attrNameLst>
                                      </p:cBhvr>
                                      <p:rCtr x="0" y="12500"/>
                                    </p:animMotion>
                                  </p:childTnLst>
                                </p:cTn>
                              </p:par>
                              <p:par>
                                <p:cTn id="25" presetID="18" presetClass="entr" presetSubtype="6" fill="hold" grpId="0" nodeType="withEffect">
                                  <p:stCondLst>
                                    <p:cond delay="250"/>
                                  </p:stCondLst>
                                  <p:childTnLst>
                                    <p:set>
                                      <p:cBhvr>
                                        <p:cTn id="26" dur="1" fill="hold">
                                          <p:stCondLst>
                                            <p:cond delay="0"/>
                                          </p:stCondLst>
                                        </p:cTn>
                                        <p:tgtEl>
                                          <p:spTgt spid="26"/>
                                        </p:tgtEl>
                                        <p:attrNameLst>
                                          <p:attrName>style.visibility</p:attrName>
                                        </p:attrNameLst>
                                      </p:cBhvr>
                                      <p:to>
                                        <p:strVal val="visible"/>
                                      </p:to>
                                    </p:set>
                                    <p:animEffect transition="in" filter="strips(downRight)">
                                      <p:cBhvr>
                                        <p:cTn id="27" dur="750"/>
                                        <p:tgtEl>
                                          <p:spTgt spid="26"/>
                                        </p:tgtEl>
                                      </p:cBhvr>
                                    </p:animEffect>
                                  </p:childTnLst>
                                </p:cTn>
                              </p:par>
                              <p:par>
                                <p:cTn id="28" presetID="10" presetClass="entr" presetSubtype="0" fill="hold" grpId="0" nodeType="withEffect">
                                  <p:stCondLst>
                                    <p:cond delay="750"/>
                                  </p:stCondLst>
                                  <p:childTnLst>
                                    <p:set>
                                      <p:cBhvr>
                                        <p:cTn id="29" dur="1" fill="hold">
                                          <p:stCondLst>
                                            <p:cond delay="0"/>
                                          </p:stCondLst>
                                        </p:cTn>
                                        <p:tgtEl>
                                          <p:spTgt spid="27"/>
                                        </p:tgtEl>
                                        <p:attrNameLst>
                                          <p:attrName>style.visibility</p:attrName>
                                        </p:attrNameLst>
                                      </p:cBhvr>
                                      <p:to>
                                        <p:strVal val="visible"/>
                                      </p:to>
                                    </p:set>
                                    <p:animEffect transition="in" filter="fade">
                                      <p:cBhvr>
                                        <p:cTn id="30" dur="750"/>
                                        <p:tgtEl>
                                          <p:spTgt spid="27"/>
                                        </p:tgtEl>
                                      </p:cBhvr>
                                    </p:animEffect>
                                  </p:childTnLst>
                                </p:cTn>
                              </p:par>
                              <p:par>
                                <p:cTn id="31" presetID="42" presetClass="path" presetSubtype="0" repeatCount="indefinite" autoRev="1" fill="hold" grpId="1" nodeType="withEffect">
                                  <p:stCondLst>
                                    <p:cond delay="750"/>
                                  </p:stCondLst>
                                  <p:childTnLst>
                                    <p:animMotion origin="layout" path="M 0 -2.59259E-6 L 0 -0.22199 " pathEditMode="relative" rAng="0" ptsTypes="AA">
                                      <p:cBhvr>
                                        <p:cTn id="32" dur="2000" fill="hold"/>
                                        <p:tgtEl>
                                          <p:spTgt spid="27"/>
                                        </p:tgtEl>
                                        <p:attrNameLst>
                                          <p:attrName>ppt_x</p:attrName>
                                          <p:attrName>ppt_y</p:attrName>
                                        </p:attrNameLst>
                                      </p:cBhvr>
                                      <p:rCtr x="0" y="-11111"/>
                                    </p:animMotion>
                                  </p:childTnLst>
                                </p:cTn>
                              </p:par>
                              <p:par>
                                <p:cTn id="33" presetID="2" presetClass="entr" presetSubtype="4" accel="12000" decel="88000" fill="hold" nodeType="with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additive="base">
                                        <p:cTn id="35" dur="1250" fill="hold"/>
                                        <p:tgtEl>
                                          <p:spTgt spid="4"/>
                                        </p:tgtEl>
                                        <p:attrNameLst>
                                          <p:attrName>ppt_x</p:attrName>
                                        </p:attrNameLst>
                                      </p:cBhvr>
                                      <p:tavLst>
                                        <p:tav tm="0">
                                          <p:val>
                                            <p:strVal val="#ppt_x"/>
                                          </p:val>
                                        </p:tav>
                                        <p:tav tm="100000">
                                          <p:val>
                                            <p:strVal val="#ppt_x"/>
                                          </p:val>
                                        </p:tav>
                                      </p:tavLst>
                                    </p:anim>
                                    <p:anim calcmode="lin" valueType="num">
                                      <p:cBhvr additive="base">
                                        <p:cTn id="36" dur="1250" fill="hold"/>
                                        <p:tgtEl>
                                          <p:spTgt spid="4"/>
                                        </p:tgtEl>
                                        <p:attrNameLst>
                                          <p:attrName>ppt_y</p:attrName>
                                        </p:attrNameLst>
                                      </p:cBhvr>
                                      <p:tavLst>
                                        <p:tav tm="0">
                                          <p:val>
                                            <p:strVal val="1+#ppt_h/2"/>
                                          </p:val>
                                        </p:tav>
                                        <p:tav tm="100000">
                                          <p:val>
                                            <p:strVal val="#ppt_y"/>
                                          </p:val>
                                        </p:tav>
                                      </p:tavLst>
                                    </p:anim>
                                  </p:childTnLst>
                                </p:cTn>
                              </p:par>
                              <p:par>
                                <p:cTn id="37" presetID="2" presetClass="entr" presetSubtype="4" accel="12000" decel="88000" fill="hold" nodeType="withEffect">
                                  <p:stCondLst>
                                    <p:cond delay="0"/>
                                  </p:stCondLst>
                                  <p:childTnLst>
                                    <p:set>
                                      <p:cBhvr>
                                        <p:cTn id="38" dur="1" fill="hold">
                                          <p:stCondLst>
                                            <p:cond delay="0"/>
                                          </p:stCondLst>
                                        </p:cTn>
                                        <p:tgtEl>
                                          <p:spTgt spid="32"/>
                                        </p:tgtEl>
                                        <p:attrNameLst>
                                          <p:attrName>style.visibility</p:attrName>
                                        </p:attrNameLst>
                                      </p:cBhvr>
                                      <p:to>
                                        <p:strVal val="visible"/>
                                      </p:to>
                                    </p:set>
                                    <p:anim calcmode="lin" valueType="num">
                                      <p:cBhvr additive="base">
                                        <p:cTn id="39" dur="1250" fill="hold"/>
                                        <p:tgtEl>
                                          <p:spTgt spid="32"/>
                                        </p:tgtEl>
                                        <p:attrNameLst>
                                          <p:attrName>ppt_x</p:attrName>
                                        </p:attrNameLst>
                                      </p:cBhvr>
                                      <p:tavLst>
                                        <p:tav tm="0">
                                          <p:val>
                                            <p:strVal val="#ppt_x"/>
                                          </p:val>
                                        </p:tav>
                                        <p:tav tm="100000">
                                          <p:val>
                                            <p:strVal val="#ppt_x"/>
                                          </p:val>
                                        </p:tav>
                                      </p:tavLst>
                                    </p:anim>
                                    <p:anim calcmode="lin" valueType="num">
                                      <p:cBhvr additive="base">
                                        <p:cTn id="40" dur="1250" fill="hold"/>
                                        <p:tgtEl>
                                          <p:spTgt spid="32"/>
                                        </p:tgtEl>
                                        <p:attrNameLst>
                                          <p:attrName>ppt_y</p:attrName>
                                        </p:attrNameLst>
                                      </p:cBhvr>
                                      <p:tavLst>
                                        <p:tav tm="0">
                                          <p:val>
                                            <p:strVal val="1+#ppt_h/2"/>
                                          </p:val>
                                        </p:tav>
                                        <p:tav tm="100000">
                                          <p:val>
                                            <p:strVal val="#ppt_y"/>
                                          </p:val>
                                        </p:tav>
                                      </p:tavLst>
                                    </p:anim>
                                  </p:childTnLst>
                                </p:cTn>
                              </p:par>
                              <p:par>
                                <p:cTn id="41" presetID="2" presetClass="entr" presetSubtype="4" accel="12000" decel="88000" fill="hold" nodeType="withEffect">
                                  <p:stCondLst>
                                    <p:cond delay="0"/>
                                  </p:stCondLst>
                                  <p:childTnLst>
                                    <p:set>
                                      <p:cBhvr>
                                        <p:cTn id="42" dur="1" fill="hold">
                                          <p:stCondLst>
                                            <p:cond delay="0"/>
                                          </p:stCondLst>
                                        </p:cTn>
                                        <p:tgtEl>
                                          <p:spTgt spid="37"/>
                                        </p:tgtEl>
                                        <p:attrNameLst>
                                          <p:attrName>style.visibility</p:attrName>
                                        </p:attrNameLst>
                                      </p:cBhvr>
                                      <p:to>
                                        <p:strVal val="visible"/>
                                      </p:to>
                                    </p:set>
                                    <p:anim calcmode="lin" valueType="num">
                                      <p:cBhvr additive="base">
                                        <p:cTn id="43" dur="1250" fill="hold"/>
                                        <p:tgtEl>
                                          <p:spTgt spid="37"/>
                                        </p:tgtEl>
                                        <p:attrNameLst>
                                          <p:attrName>ppt_x</p:attrName>
                                        </p:attrNameLst>
                                      </p:cBhvr>
                                      <p:tavLst>
                                        <p:tav tm="0">
                                          <p:val>
                                            <p:strVal val="#ppt_x"/>
                                          </p:val>
                                        </p:tav>
                                        <p:tav tm="100000">
                                          <p:val>
                                            <p:strVal val="#ppt_x"/>
                                          </p:val>
                                        </p:tav>
                                      </p:tavLst>
                                    </p:anim>
                                    <p:anim calcmode="lin" valueType="num">
                                      <p:cBhvr additive="base">
                                        <p:cTn id="44" dur="125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6" grpId="0" animBg="1"/>
      <p:bldP spid="27" grpId="0" animBg="1"/>
      <p:bldP spid="27" grpId="1" animBg="1"/>
      <p:bldP spid="29" grpId="0" animBg="1"/>
      <p:bldP spid="30" grpId="0" animBg="1"/>
      <p:bldP spid="30"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B667BA8E-40E9-CB9E-368D-97180E9F1497}"/>
              </a:ext>
            </a:extLst>
          </p:cNvPr>
          <p:cNvSpPr txBox="1"/>
          <p:nvPr/>
        </p:nvSpPr>
        <p:spPr>
          <a:xfrm>
            <a:off x="2756695" y="547718"/>
            <a:ext cx="6678611" cy="707886"/>
          </a:xfrm>
          <a:prstGeom prst="rect">
            <a:avLst/>
          </a:prstGeom>
          <a:noFill/>
          <a:ln>
            <a:noFill/>
          </a:ln>
        </p:spPr>
        <p:txBody>
          <a:bodyPr wrap="square" rtlCol="0">
            <a:spAutoFit/>
          </a:bodyPr>
          <a:lstStyle>
            <a:defPPr>
              <a:defRPr lang="en-US"/>
            </a:defPPr>
            <a:lvl1pPr>
              <a:defRPr sz="1600" b="1">
                <a:solidFill>
                  <a:schemeClr val="tx1">
                    <a:lumMod val="95000"/>
                    <a:lumOff val="5000"/>
                  </a:schemeClr>
                </a:solidFill>
                <a:latin typeface="+mj-lt"/>
                <a:cs typeface="Space Grotesk" pitchFamily="2" charset="0"/>
              </a:defRPr>
            </a:lvl1pPr>
          </a:lstStyle>
          <a:p>
            <a:pPr algn="ctr"/>
            <a:r>
              <a:rPr lang="en-US" sz="4000" dirty="0">
                <a:solidFill>
                  <a:srgbClr val="FB6C2E"/>
                </a:solidFill>
              </a:rPr>
              <a:t>References</a:t>
            </a:r>
            <a:endParaRPr lang="en-US" sz="4000" dirty="0">
              <a:solidFill>
                <a:srgbClr val="0E0326"/>
              </a:solidFill>
            </a:endParaRPr>
          </a:p>
        </p:txBody>
      </p:sp>
      <p:sp>
        <p:nvSpPr>
          <p:cNvPr id="26" name="Rectangle 25">
            <a:extLst>
              <a:ext uri="{FF2B5EF4-FFF2-40B4-BE49-F238E27FC236}">
                <a16:creationId xmlns:a16="http://schemas.microsoft.com/office/drawing/2014/main" id="{7297E7E2-2069-03C4-7B33-3ABC90B3DDDF}"/>
              </a:ext>
            </a:extLst>
          </p:cNvPr>
          <p:cNvSpPr/>
          <p:nvPr/>
        </p:nvSpPr>
        <p:spPr>
          <a:xfrm>
            <a:off x="507048" y="652234"/>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27" name="Freeform: Shape 26">
            <a:extLst>
              <a:ext uri="{FF2B5EF4-FFF2-40B4-BE49-F238E27FC236}">
                <a16:creationId xmlns:a16="http://schemas.microsoft.com/office/drawing/2014/main" id="{E6973C2E-CE0B-76A4-3F73-473CCD754833}"/>
              </a:ext>
            </a:extLst>
          </p:cNvPr>
          <p:cNvSpPr/>
          <p:nvPr/>
        </p:nvSpPr>
        <p:spPr>
          <a:xfrm>
            <a:off x="413385" y="2531834"/>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29" name="Rectangle 28">
            <a:extLst>
              <a:ext uri="{FF2B5EF4-FFF2-40B4-BE49-F238E27FC236}">
                <a16:creationId xmlns:a16="http://schemas.microsoft.com/office/drawing/2014/main" id="{78A85241-9768-C285-84DA-16F137F74CAF}"/>
              </a:ext>
            </a:extLst>
          </p:cNvPr>
          <p:cNvSpPr/>
          <p:nvPr/>
        </p:nvSpPr>
        <p:spPr>
          <a:xfrm flipH="1" flipV="1">
            <a:off x="11122931" y="4495072"/>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994200B2-8B2D-3E7C-F03A-E083331692AA}"/>
              </a:ext>
            </a:extLst>
          </p:cNvPr>
          <p:cNvSpPr/>
          <p:nvPr/>
        </p:nvSpPr>
        <p:spPr>
          <a:xfrm flipH="1" flipV="1">
            <a:off x="11042649" y="4262116"/>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useBgFill="1">
        <p:nvSpPr>
          <p:cNvPr id="5" name="Rectangle: Rounded Corners 23">
            <a:extLst>
              <a:ext uri="{FF2B5EF4-FFF2-40B4-BE49-F238E27FC236}">
                <a16:creationId xmlns:a16="http://schemas.microsoft.com/office/drawing/2014/main" id="{8BF19151-16B4-5473-7BBD-EDED27742877}"/>
              </a:ext>
            </a:extLst>
          </p:cNvPr>
          <p:cNvSpPr/>
          <p:nvPr/>
        </p:nvSpPr>
        <p:spPr>
          <a:xfrm>
            <a:off x="962933" y="1255603"/>
            <a:ext cx="9893298" cy="4967066"/>
          </a:xfrm>
          <a:prstGeom prst="roundRect">
            <a:avLst>
              <a:gd name="adj" fmla="val 9376"/>
            </a:avLst>
          </a:prstGeom>
          <a:no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9" name="TextBox 8">
            <a:extLst>
              <a:ext uri="{FF2B5EF4-FFF2-40B4-BE49-F238E27FC236}">
                <a16:creationId xmlns:a16="http://schemas.microsoft.com/office/drawing/2014/main" id="{9862FBB3-A3D6-F230-4B08-BEA512D1D579}"/>
              </a:ext>
            </a:extLst>
          </p:cNvPr>
          <p:cNvSpPr txBox="1"/>
          <p:nvPr/>
        </p:nvSpPr>
        <p:spPr>
          <a:xfrm>
            <a:off x="1320800" y="1564640"/>
            <a:ext cx="9286240" cy="4401205"/>
          </a:xfrm>
          <a:prstGeom prst="rect">
            <a:avLst/>
          </a:prstGeom>
          <a:noFill/>
        </p:spPr>
        <p:txBody>
          <a:bodyPr wrap="square" rtlCol="0">
            <a:spAutoFit/>
          </a:bodyPr>
          <a:lstStyle/>
          <a:p>
            <a:r>
              <a:rPr lang="en-US" sz="2000" dirty="0">
                <a:hlinkClick r:id="rId2"/>
              </a:rPr>
              <a:t>https://github.com/SpacehuhnTech/esp8266_deauther</a:t>
            </a:r>
            <a:endParaRPr lang="en-US" sz="2000" dirty="0"/>
          </a:p>
          <a:p>
            <a:endParaRPr lang="en-US" sz="2000" dirty="0"/>
          </a:p>
          <a:p>
            <a:r>
              <a:rPr lang="en-US" sz="2000" dirty="0">
                <a:hlinkClick r:id="rId3"/>
              </a:rPr>
              <a:t>https://electronicslovers.com/2019/01/a-simple-homemade-wi-fi-jammer-by-using-an-esp8266-diy-project.html</a:t>
            </a:r>
            <a:endParaRPr lang="en-US" sz="2000" dirty="0"/>
          </a:p>
          <a:p>
            <a:endParaRPr lang="en-US" sz="2000" dirty="0"/>
          </a:p>
          <a:p>
            <a:r>
              <a:rPr lang="en-US" sz="2000" dirty="0">
                <a:hlinkClick r:id="rId4"/>
              </a:rPr>
              <a:t>https://deauther.com/</a:t>
            </a:r>
            <a:endParaRPr lang="en-US" sz="2000" dirty="0"/>
          </a:p>
          <a:p>
            <a:endParaRPr lang="en-US" sz="2000" dirty="0"/>
          </a:p>
          <a:p>
            <a:r>
              <a:rPr lang="en-US" sz="2000" dirty="0">
                <a:hlinkClick r:id="rId5"/>
              </a:rPr>
              <a:t>https://circuitdigest.com/microcontroller-projects/diy-wifi-jammer-using-nodemcu-esp12</a:t>
            </a:r>
            <a:endParaRPr lang="en-US" sz="2000" dirty="0"/>
          </a:p>
          <a:p>
            <a:endParaRPr lang="en-US" sz="2000" dirty="0"/>
          </a:p>
          <a:p>
            <a:r>
              <a:rPr lang="en-US" sz="2000" dirty="0">
                <a:hlinkClick r:id="rId6"/>
              </a:rPr>
              <a:t>https://www.electronicwings.com/arduino/esp8266-wifi-module-interfacing-with-arduino-uno</a:t>
            </a:r>
            <a:endParaRPr lang="en-US" sz="2000" dirty="0"/>
          </a:p>
          <a:p>
            <a:endParaRPr lang="en-US" sz="2000" dirty="0"/>
          </a:p>
          <a:p>
            <a:r>
              <a:rPr lang="en-IN" sz="2000" dirty="0">
                <a:hlinkClick r:id="rId7"/>
              </a:rPr>
              <a:t>I2C Tutorial for Arduino, ESP8266 and ESP32 (diyi0t.com)</a:t>
            </a:r>
            <a:endParaRPr lang="en-US" sz="2000" dirty="0"/>
          </a:p>
        </p:txBody>
      </p:sp>
    </p:spTree>
    <p:extLst>
      <p:ext uri="{BB962C8B-B14F-4D97-AF65-F5344CB8AC3E}">
        <p14:creationId xmlns:p14="http://schemas.microsoft.com/office/powerpoint/2010/main" val="447474877"/>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2000" decel="88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250" fill="hold"/>
                                        <p:tgtEl>
                                          <p:spTgt spid="20"/>
                                        </p:tgtEl>
                                        <p:attrNameLst>
                                          <p:attrName>ppt_x</p:attrName>
                                        </p:attrNameLst>
                                      </p:cBhvr>
                                      <p:tavLst>
                                        <p:tav tm="0">
                                          <p:val>
                                            <p:strVal val="#ppt_x"/>
                                          </p:val>
                                        </p:tav>
                                        <p:tav tm="100000">
                                          <p:val>
                                            <p:strVal val="#ppt_x"/>
                                          </p:val>
                                        </p:tav>
                                      </p:tavLst>
                                    </p:anim>
                                    <p:anim calcmode="lin" valueType="num">
                                      <p:cBhvr additive="base">
                                        <p:cTn id="8" dur="1250" fill="hold"/>
                                        <p:tgtEl>
                                          <p:spTgt spid="20"/>
                                        </p:tgtEl>
                                        <p:attrNameLst>
                                          <p:attrName>ppt_y</p:attrName>
                                        </p:attrNameLst>
                                      </p:cBhvr>
                                      <p:tavLst>
                                        <p:tav tm="0">
                                          <p:val>
                                            <p:strVal val="1+#ppt_h/2"/>
                                          </p:val>
                                        </p:tav>
                                        <p:tav tm="100000">
                                          <p:val>
                                            <p:strVal val="#ppt_y"/>
                                          </p:val>
                                        </p:tav>
                                      </p:tavLst>
                                    </p:anim>
                                  </p:childTnLst>
                                </p:cTn>
                              </p:par>
                              <p:par>
                                <p:cTn id="9" presetID="18" presetClass="entr" presetSubtype="6" fill="hold" grpId="0" nodeType="withEffect">
                                  <p:stCondLst>
                                    <p:cond delay="250"/>
                                  </p:stCondLst>
                                  <p:childTnLst>
                                    <p:set>
                                      <p:cBhvr>
                                        <p:cTn id="10" dur="1" fill="hold">
                                          <p:stCondLst>
                                            <p:cond delay="0"/>
                                          </p:stCondLst>
                                        </p:cTn>
                                        <p:tgtEl>
                                          <p:spTgt spid="29"/>
                                        </p:tgtEl>
                                        <p:attrNameLst>
                                          <p:attrName>style.visibility</p:attrName>
                                        </p:attrNameLst>
                                      </p:cBhvr>
                                      <p:to>
                                        <p:strVal val="visible"/>
                                      </p:to>
                                    </p:set>
                                    <p:animEffect transition="in" filter="strips(downRight)">
                                      <p:cBhvr>
                                        <p:cTn id="11" dur="750"/>
                                        <p:tgtEl>
                                          <p:spTgt spid="29"/>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750"/>
                                        <p:tgtEl>
                                          <p:spTgt spid="30"/>
                                        </p:tgtEl>
                                      </p:cBhvr>
                                    </p:animEffect>
                                  </p:childTnLst>
                                </p:cTn>
                              </p:par>
                              <p:par>
                                <p:cTn id="15" presetID="42" presetClass="path" presetSubtype="0" repeatCount="indefinite" autoRev="1" fill="hold" grpId="1" nodeType="withEffect">
                                  <p:stCondLst>
                                    <p:cond delay="750"/>
                                  </p:stCondLst>
                                  <p:childTnLst>
                                    <p:animMotion origin="layout" path="M 0 -3.33333E-6 L 0 0.25023 " pathEditMode="relative" rAng="0" ptsTypes="AA">
                                      <p:cBhvr>
                                        <p:cTn id="16" dur="2000" fill="hold"/>
                                        <p:tgtEl>
                                          <p:spTgt spid="30"/>
                                        </p:tgtEl>
                                        <p:attrNameLst>
                                          <p:attrName>ppt_x</p:attrName>
                                          <p:attrName>ppt_y</p:attrName>
                                        </p:attrNameLst>
                                      </p:cBhvr>
                                      <p:rCtr x="0" y="12500"/>
                                    </p:animMotion>
                                  </p:childTnLst>
                                </p:cTn>
                              </p:par>
                              <p:par>
                                <p:cTn id="17" presetID="18" presetClass="entr" presetSubtype="6"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Effect transition="in" filter="strips(downRight)">
                                      <p:cBhvr>
                                        <p:cTn id="19" dur="750"/>
                                        <p:tgtEl>
                                          <p:spTgt spid="26"/>
                                        </p:tgtEl>
                                      </p:cBhvr>
                                    </p:animEffect>
                                  </p:childTnLst>
                                </p:cTn>
                              </p:par>
                              <p:par>
                                <p:cTn id="20" presetID="10" presetClass="entr" presetSubtype="0" fill="hold" grpId="0" nodeType="withEffect">
                                  <p:stCondLst>
                                    <p:cond delay="75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750"/>
                                        <p:tgtEl>
                                          <p:spTgt spid="27"/>
                                        </p:tgtEl>
                                      </p:cBhvr>
                                    </p:animEffect>
                                  </p:childTnLst>
                                </p:cTn>
                              </p:par>
                              <p:par>
                                <p:cTn id="23" presetID="42" presetClass="path" presetSubtype="0" repeatCount="indefinite" autoRev="1" fill="hold" grpId="1" nodeType="withEffect">
                                  <p:stCondLst>
                                    <p:cond delay="750"/>
                                  </p:stCondLst>
                                  <p:childTnLst>
                                    <p:animMotion origin="layout" path="M 0 -2.59259E-6 L 0 -0.22199 " pathEditMode="relative" rAng="0" ptsTypes="AA">
                                      <p:cBhvr>
                                        <p:cTn id="24" dur="2000" fill="hold"/>
                                        <p:tgtEl>
                                          <p:spTgt spid="27"/>
                                        </p:tgtEl>
                                        <p:attrNameLst>
                                          <p:attrName>ppt_x</p:attrName>
                                          <p:attrName>ppt_y</p:attrName>
                                        </p:attrNameLst>
                                      </p:cBhvr>
                                      <p:rCtr x="0" y="-111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6" grpId="0" animBg="1"/>
      <p:bldP spid="27" grpId="0" animBg="1"/>
      <p:bldP spid="27" grpId="1" animBg="1"/>
      <p:bldP spid="29" grpId="0" animBg="1"/>
      <p:bldP spid="30" grpId="0" animBg="1"/>
      <p:bldP spid="30"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B667BA8E-40E9-CB9E-368D-97180E9F1497}"/>
              </a:ext>
            </a:extLst>
          </p:cNvPr>
          <p:cNvSpPr txBox="1"/>
          <p:nvPr/>
        </p:nvSpPr>
        <p:spPr>
          <a:xfrm>
            <a:off x="2756695" y="547718"/>
            <a:ext cx="6678611" cy="707886"/>
          </a:xfrm>
          <a:prstGeom prst="rect">
            <a:avLst/>
          </a:prstGeom>
          <a:noFill/>
          <a:ln>
            <a:noFill/>
          </a:ln>
        </p:spPr>
        <p:txBody>
          <a:bodyPr wrap="square" rtlCol="0">
            <a:spAutoFit/>
          </a:bodyPr>
          <a:lstStyle>
            <a:defPPr>
              <a:defRPr lang="en-US"/>
            </a:defPPr>
            <a:lvl1pPr>
              <a:defRPr sz="1600" b="1">
                <a:solidFill>
                  <a:schemeClr val="tx1">
                    <a:lumMod val="95000"/>
                    <a:lumOff val="5000"/>
                  </a:schemeClr>
                </a:solidFill>
                <a:latin typeface="+mj-lt"/>
                <a:cs typeface="Space Grotesk" pitchFamily="2" charset="0"/>
              </a:defRPr>
            </a:lvl1pPr>
          </a:lstStyle>
          <a:p>
            <a:pPr algn="ctr"/>
            <a:r>
              <a:rPr lang="en-US" sz="4000" dirty="0">
                <a:solidFill>
                  <a:srgbClr val="FB6C2E"/>
                </a:solidFill>
              </a:rPr>
              <a:t>Conclusion</a:t>
            </a:r>
            <a:endParaRPr lang="en-US" sz="4000" dirty="0">
              <a:solidFill>
                <a:srgbClr val="0E0326"/>
              </a:solidFill>
            </a:endParaRPr>
          </a:p>
        </p:txBody>
      </p:sp>
      <p:sp>
        <p:nvSpPr>
          <p:cNvPr id="26" name="Rectangle 25">
            <a:extLst>
              <a:ext uri="{FF2B5EF4-FFF2-40B4-BE49-F238E27FC236}">
                <a16:creationId xmlns:a16="http://schemas.microsoft.com/office/drawing/2014/main" id="{7297E7E2-2069-03C4-7B33-3ABC90B3DDDF}"/>
              </a:ext>
            </a:extLst>
          </p:cNvPr>
          <p:cNvSpPr/>
          <p:nvPr/>
        </p:nvSpPr>
        <p:spPr>
          <a:xfrm>
            <a:off x="507048" y="652234"/>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27" name="Freeform: Shape 26">
            <a:extLst>
              <a:ext uri="{FF2B5EF4-FFF2-40B4-BE49-F238E27FC236}">
                <a16:creationId xmlns:a16="http://schemas.microsoft.com/office/drawing/2014/main" id="{E6973C2E-CE0B-76A4-3F73-473CCD754833}"/>
              </a:ext>
            </a:extLst>
          </p:cNvPr>
          <p:cNvSpPr/>
          <p:nvPr/>
        </p:nvSpPr>
        <p:spPr>
          <a:xfrm>
            <a:off x="413385" y="2531834"/>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29" name="Rectangle 28">
            <a:extLst>
              <a:ext uri="{FF2B5EF4-FFF2-40B4-BE49-F238E27FC236}">
                <a16:creationId xmlns:a16="http://schemas.microsoft.com/office/drawing/2014/main" id="{78A85241-9768-C285-84DA-16F137F74CAF}"/>
              </a:ext>
            </a:extLst>
          </p:cNvPr>
          <p:cNvSpPr/>
          <p:nvPr/>
        </p:nvSpPr>
        <p:spPr>
          <a:xfrm flipH="1" flipV="1">
            <a:off x="11122931" y="4495072"/>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994200B2-8B2D-3E7C-F03A-E083331692AA}"/>
              </a:ext>
            </a:extLst>
          </p:cNvPr>
          <p:cNvSpPr/>
          <p:nvPr/>
        </p:nvSpPr>
        <p:spPr>
          <a:xfrm flipH="1" flipV="1">
            <a:off x="11042649" y="4262116"/>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useBgFill="1">
        <p:nvSpPr>
          <p:cNvPr id="5" name="Rectangle: Rounded Corners 23">
            <a:extLst>
              <a:ext uri="{FF2B5EF4-FFF2-40B4-BE49-F238E27FC236}">
                <a16:creationId xmlns:a16="http://schemas.microsoft.com/office/drawing/2014/main" id="{8BF19151-16B4-5473-7BBD-EDED27742877}"/>
              </a:ext>
            </a:extLst>
          </p:cNvPr>
          <p:cNvSpPr/>
          <p:nvPr/>
        </p:nvSpPr>
        <p:spPr>
          <a:xfrm>
            <a:off x="962933" y="1255603"/>
            <a:ext cx="9893298" cy="4967066"/>
          </a:xfrm>
          <a:prstGeom prst="roundRect">
            <a:avLst>
              <a:gd name="adj" fmla="val 9376"/>
            </a:avLst>
          </a:prstGeom>
          <a:no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latin typeface="+mj-lt"/>
            </a:endParaRPr>
          </a:p>
        </p:txBody>
      </p:sp>
      <p:sp>
        <p:nvSpPr>
          <p:cNvPr id="9" name="TextBox 8">
            <a:extLst>
              <a:ext uri="{FF2B5EF4-FFF2-40B4-BE49-F238E27FC236}">
                <a16:creationId xmlns:a16="http://schemas.microsoft.com/office/drawing/2014/main" id="{9862FBB3-A3D6-F230-4B08-BEA512D1D579}"/>
              </a:ext>
            </a:extLst>
          </p:cNvPr>
          <p:cNvSpPr txBox="1"/>
          <p:nvPr/>
        </p:nvSpPr>
        <p:spPr>
          <a:xfrm>
            <a:off x="1320800" y="1564640"/>
            <a:ext cx="9286240" cy="3416320"/>
          </a:xfrm>
          <a:prstGeom prst="rect">
            <a:avLst/>
          </a:prstGeom>
          <a:noFill/>
        </p:spPr>
        <p:txBody>
          <a:bodyPr wrap="square" rtlCol="0">
            <a:spAutoFit/>
          </a:bodyPr>
          <a:lstStyle/>
          <a:p>
            <a:r>
              <a:rPr lang="en-US" dirty="0"/>
              <a:t>The </a:t>
            </a:r>
            <a:r>
              <a:rPr lang="en-US" dirty="0" err="1"/>
              <a:t>WiFi</a:t>
            </a:r>
            <a:r>
              <a:rPr lang="en-US" dirty="0"/>
              <a:t> </a:t>
            </a:r>
            <a:r>
              <a:rPr lang="en-US" dirty="0" err="1"/>
              <a:t>Deauther</a:t>
            </a:r>
            <a:r>
              <a:rPr lang="en-US" dirty="0"/>
              <a:t> project utilizing the </a:t>
            </a:r>
            <a:r>
              <a:rPr lang="en-US" dirty="0" err="1"/>
              <a:t>NodeMCU</a:t>
            </a:r>
            <a:r>
              <a:rPr lang="en-US" dirty="0"/>
              <a:t> ESP8266 provides a practical demonstration of </a:t>
            </a:r>
            <a:r>
              <a:rPr lang="en-US" dirty="0" err="1"/>
              <a:t>WiFi</a:t>
            </a:r>
            <a:r>
              <a:rPr lang="en-US" dirty="0"/>
              <a:t> </a:t>
            </a:r>
            <a:r>
              <a:rPr lang="en-US" dirty="0" err="1"/>
              <a:t>deauthentication</a:t>
            </a:r>
            <a:r>
              <a:rPr lang="en-US" dirty="0"/>
              <a:t> attacks. By understanding the vulnerabilities in wireless networks, individuals can take appropriate measures to secure their networks and prevent unauthorized access. The project has implications for network security education, penetration testing, and ethical hacking research.</a:t>
            </a:r>
          </a:p>
          <a:p>
            <a:endParaRPr lang="en-US" dirty="0"/>
          </a:p>
          <a:p>
            <a:r>
              <a:rPr lang="en-US" dirty="0"/>
              <a:t>In conclusion, the </a:t>
            </a:r>
            <a:r>
              <a:rPr lang="en-US" dirty="0" err="1"/>
              <a:t>WiFi</a:t>
            </a:r>
            <a:r>
              <a:rPr lang="en-US" dirty="0"/>
              <a:t> </a:t>
            </a:r>
            <a:r>
              <a:rPr lang="en-US" dirty="0" err="1"/>
              <a:t>Deauther</a:t>
            </a:r>
            <a:r>
              <a:rPr lang="en-US" dirty="0"/>
              <a:t> project using the </a:t>
            </a:r>
            <a:r>
              <a:rPr lang="en-US" dirty="0" err="1"/>
              <a:t>NodeMCU</a:t>
            </a:r>
            <a:r>
              <a:rPr lang="en-US" dirty="0"/>
              <a:t> ESP8266 has multifaceted implications. From enhancing network security education to aiding penetration testing and ethical hacking research, this project serves as an important stepping stone towards a more secure and resilient wireless communication environment. By raising awareness of the risks and vulnerabilities associated with </a:t>
            </a:r>
            <a:r>
              <a:rPr lang="en-US" dirty="0" err="1"/>
              <a:t>WiFi</a:t>
            </a:r>
            <a:r>
              <a:rPr lang="en-US" dirty="0"/>
              <a:t> networks, individuals and organizations can take proactive measures to safeguard their data and systems from potential security breaches.</a:t>
            </a:r>
          </a:p>
        </p:txBody>
      </p:sp>
    </p:spTree>
    <p:extLst>
      <p:ext uri="{BB962C8B-B14F-4D97-AF65-F5344CB8AC3E}">
        <p14:creationId xmlns:p14="http://schemas.microsoft.com/office/powerpoint/2010/main" val="1787491711"/>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12000" decel="88000"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250" fill="hold"/>
                                        <p:tgtEl>
                                          <p:spTgt spid="20"/>
                                        </p:tgtEl>
                                        <p:attrNameLst>
                                          <p:attrName>ppt_x</p:attrName>
                                        </p:attrNameLst>
                                      </p:cBhvr>
                                      <p:tavLst>
                                        <p:tav tm="0">
                                          <p:val>
                                            <p:strVal val="#ppt_x"/>
                                          </p:val>
                                        </p:tav>
                                        <p:tav tm="100000">
                                          <p:val>
                                            <p:strVal val="#ppt_x"/>
                                          </p:val>
                                        </p:tav>
                                      </p:tavLst>
                                    </p:anim>
                                    <p:anim calcmode="lin" valueType="num">
                                      <p:cBhvr additive="base">
                                        <p:cTn id="8" dur="1250" fill="hold"/>
                                        <p:tgtEl>
                                          <p:spTgt spid="20"/>
                                        </p:tgtEl>
                                        <p:attrNameLst>
                                          <p:attrName>ppt_y</p:attrName>
                                        </p:attrNameLst>
                                      </p:cBhvr>
                                      <p:tavLst>
                                        <p:tav tm="0">
                                          <p:val>
                                            <p:strVal val="1+#ppt_h/2"/>
                                          </p:val>
                                        </p:tav>
                                        <p:tav tm="100000">
                                          <p:val>
                                            <p:strVal val="#ppt_y"/>
                                          </p:val>
                                        </p:tav>
                                      </p:tavLst>
                                    </p:anim>
                                  </p:childTnLst>
                                </p:cTn>
                              </p:par>
                              <p:par>
                                <p:cTn id="9" presetID="18" presetClass="entr" presetSubtype="6" fill="hold" grpId="0" nodeType="withEffect">
                                  <p:stCondLst>
                                    <p:cond delay="250"/>
                                  </p:stCondLst>
                                  <p:childTnLst>
                                    <p:set>
                                      <p:cBhvr>
                                        <p:cTn id="10" dur="1" fill="hold">
                                          <p:stCondLst>
                                            <p:cond delay="0"/>
                                          </p:stCondLst>
                                        </p:cTn>
                                        <p:tgtEl>
                                          <p:spTgt spid="29"/>
                                        </p:tgtEl>
                                        <p:attrNameLst>
                                          <p:attrName>style.visibility</p:attrName>
                                        </p:attrNameLst>
                                      </p:cBhvr>
                                      <p:to>
                                        <p:strVal val="visible"/>
                                      </p:to>
                                    </p:set>
                                    <p:animEffect transition="in" filter="strips(downRight)">
                                      <p:cBhvr>
                                        <p:cTn id="11" dur="750"/>
                                        <p:tgtEl>
                                          <p:spTgt spid="29"/>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750"/>
                                        <p:tgtEl>
                                          <p:spTgt spid="30"/>
                                        </p:tgtEl>
                                      </p:cBhvr>
                                    </p:animEffect>
                                  </p:childTnLst>
                                </p:cTn>
                              </p:par>
                              <p:par>
                                <p:cTn id="15" presetID="42" presetClass="path" presetSubtype="0" repeatCount="indefinite" autoRev="1" fill="hold" grpId="1" nodeType="withEffect">
                                  <p:stCondLst>
                                    <p:cond delay="750"/>
                                  </p:stCondLst>
                                  <p:childTnLst>
                                    <p:animMotion origin="layout" path="M 0 -3.33333E-6 L 0 0.25023 " pathEditMode="relative" rAng="0" ptsTypes="AA">
                                      <p:cBhvr>
                                        <p:cTn id="16" dur="2000" fill="hold"/>
                                        <p:tgtEl>
                                          <p:spTgt spid="30"/>
                                        </p:tgtEl>
                                        <p:attrNameLst>
                                          <p:attrName>ppt_x</p:attrName>
                                          <p:attrName>ppt_y</p:attrName>
                                        </p:attrNameLst>
                                      </p:cBhvr>
                                      <p:rCtr x="0" y="12500"/>
                                    </p:animMotion>
                                  </p:childTnLst>
                                </p:cTn>
                              </p:par>
                              <p:par>
                                <p:cTn id="17" presetID="18" presetClass="entr" presetSubtype="6" fill="hold" grpId="0" nodeType="withEffect">
                                  <p:stCondLst>
                                    <p:cond delay="250"/>
                                  </p:stCondLst>
                                  <p:childTnLst>
                                    <p:set>
                                      <p:cBhvr>
                                        <p:cTn id="18" dur="1" fill="hold">
                                          <p:stCondLst>
                                            <p:cond delay="0"/>
                                          </p:stCondLst>
                                        </p:cTn>
                                        <p:tgtEl>
                                          <p:spTgt spid="26"/>
                                        </p:tgtEl>
                                        <p:attrNameLst>
                                          <p:attrName>style.visibility</p:attrName>
                                        </p:attrNameLst>
                                      </p:cBhvr>
                                      <p:to>
                                        <p:strVal val="visible"/>
                                      </p:to>
                                    </p:set>
                                    <p:animEffect transition="in" filter="strips(downRight)">
                                      <p:cBhvr>
                                        <p:cTn id="19" dur="750"/>
                                        <p:tgtEl>
                                          <p:spTgt spid="26"/>
                                        </p:tgtEl>
                                      </p:cBhvr>
                                    </p:animEffect>
                                  </p:childTnLst>
                                </p:cTn>
                              </p:par>
                              <p:par>
                                <p:cTn id="20" presetID="10" presetClass="entr" presetSubtype="0" fill="hold" grpId="0" nodeType="withEffect">
                                  <p:stCondLst>
                                    <p:cond delay="75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750"/>
                                        <p:tgtEl>
                                          <p:spTgt spid="27"/>
                                        </p:tgtEl>
                                      </p:cBhvr>
                                    </p:animEffect>
                                  </p:childTnLst>
                                </p:cTn>
                              </p:par>
                              <p:par>
                                <p:cTn id="23" presetID="42" presetClass="path" presetSubtype="0" repeatCount="indefinite" autoRev="1" fill="hold" grpId="1" nodeType="withEffect">
                                  <p:stCondLst>
                                    <p:cond delay="750"/>
                                  </p:stCondLst>
                                  <p:childTnLst>
                                    <p:animMotion origin="layout" path="M 0 -2.59259E-6 L 0 -0.22199 " pathEditMode="relative" rAng="0" ptsTypes="AA">
                                      <p:cBhvr>
                                        <p:cTn id="24" dur="2000" fill="hold"/>
                                        <p:tgtEl>
                                          <p:spTgt spid="27"/>
                                        </p:tgtEl>
                                        <p:attrNameLst>
                                          <p:attrName>ppt_x</p:attrName>
                                          <p:attrName>ppt_y</p:attrName>
                                        </p:attrNameLst>
                                      </p:cBhvr>
                                      <p:rCtr x="0" y="-111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6" grpId="0" animBg="1"/>
      <p:bldP spid="27" grpId="0" animBg="1"/>
      <p:bldP spid="27" grpId="1" animBg="1"/>
      <p:bldP spid="29" grpId="0" animBg="1"/>
      <p:bldP spid="30" grpId="0" animBg="1"/>
      <p:bldP spid="30" grpId="1"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5" name="Group 124">
            <a:extLst>
              <a:ext uri="{FF2B5EF4-FFF2-40B4-BE49-F238E27FC236}">
                <a16:creationId xmlns:a16="http://schemas.microsoft.com/office/drawing/2014/main" id="{EB2D832E-8FAC-C300-7276-6689700F2595}"/>
              </a:ext>
            </a:extLst>
          </p:cNvPr>
          <p:cNvGrpSpPr/>
          <p:nvPr/>
        </p:nvGrpSpPr>
        <p:grpSpPr>
          <a:xfrm>
            <a:off x="2032210" y="4444628"/>
            <a:ext cx="3821082" cy="1371323"/>
            <a:chOff x="6051999" y="1592706"/>
            <a:chExt cx="2073132" cy="3672589"/>
          </a:xfrm>
        </p:grpSpPr>
        <p:sp useBgFill="1">
          <p:nvSpPr>
            <p:cNvPr id="126" name="Rectangle: Rounded Corners 54">
              <a:extLst>
                <a:ext uri="{FF2B5EF4-FFF2-40B4-BE49-F238E27FC236}">
                  <a16:creationId xmlns:a16="http://schemas.microsoft.com/office/drawing/2014/main" id="{ED13B46D-8E3A-B3BD-C94E-8F67B2E11431}"/>
                </a:ext>
              </a:extLst>
            </p:cNvPr>
            <p:cNvSpPr/>
            <p:nvPr/>
          </p:nvSpPr>
          <p:spPr>
            <a:xfrm>
              <a:off x="6051999" y="1592706"/>
              <a:ext cx="2073132" cy="3672589"/>
            </a:xfrm>
            <a:prstGeom prst="roundRect">
              <a:avLst>
                <a:gd name="adj" fmla="val 1134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127" name="Rectangle: Rounded Corners 55">
              <a:extLst>
                <a:ext uri="{FF2B5EF4-FFF2-40B4-BE49-F238E27FC236}">
                  <a16:creationId xmlns:a16="http://schemas.microsoft.com/office/drawing/2014/main" id="{E573FA08-443F-481D-F426-0F775BFCC294}"/>
                </a:ext>
              </a:extLst>
            </p:cNvPr>
            <p:cNvSpPr/>
            <p:nvPr/>
          </p:nvSpPr>
          <p:spPr>
            <a:xfrm>
              <a:off x="6051999" y="1592707"/>
              <a:ext cx="2073132" cy="3672588"/>
            </a:xfrm>
            <a:prstGeom prst="roundRect">
              <a:avLst>
                <a:gd name="adj" fmla="val 11342"/>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grpSp>
      <p:grpSp>
        <p:nvGrpSpPr>
          <p:cNvPr id="97" name="Group 96">
            <a:extLst>
              <a:ext uri="{FF2B5EF4-FFF2-40B4-BE49-F238E27FC236}">
                <a16:creationId xmlns:a16="http://schemas.microsoft.com/office/drawing/2014/main" id="{CD41FDD3-CAE1-9CEA-A41D-B43FECA0773C}"/>
              </a:ext>
            </a:extLst>
          </p:cNvPr>
          <p:cNvGrpSpPr/>
          <p:nvPr/>
        </p:nvGrpSpPr>
        <p:grpSpPr>
          <a:xfrm>
            <a:off x="2032211" y="1042050"/>
            <a:ext cx="3821082" cy="1371323"/>
            <a:chOff x="6051999" y="1592706"/>
            <a:chExt cx="2073132" cy="3672589"/>
          </a:xfrm>
        </p:grpSpPr>
        <p:sp useBgFill="1">
          <p:nvSpPr>
            <p:cNvPr id="98" name="Rectangle: Rounded Corners 54">
              <a:extLst>
                <a:ext uri="{FF2B5EF4-FFF2-40B4-BE49-F238E27FC236}">
                  <a16:creationId xmlns:a16="http://schemas.microsoft.com/office/drawing/2014/main" id="{F5F28D1F-FE24-8A03-8D59-3FD4CAA973D9}"/>
                </a:ext>
              </a:extLst>
            </p:cNvPr>
            <p:cNvSpPr/>
            <p:nvPr/>
          </p:nvSpPr>
          <p:spPr>
            <a:xfrm>
              <a:off x="6051999" y="1592706"/>
              <a:ext cx="2073132" cy="3672589"/>
            </a:xfrm>
            <a:prstGeom prst="roundRect">
              <a:avLst>
                <a:gd name="adj" fmla="val 1134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99" name="Rectangle: Rounded Corners 55">
              <a:extLst>
                <a:ext uri="{FF2B5EF4-FFF2-40B4-BE49-F238E27FC236}">
                  <a16:creationId xmlns:a16="http://schemas.microsoft.com/office/drawing/2014/main" id="{9CCEF052-2A52-B8CB-D0DD-61CA8B7948FD}"/>
                </a:ext>
              </a:extLst>
            </p:cNvPr>
            <p:cNvSpPr/>
            <p:nvPr/>
          </p:nvSpPr>
          <p:spPr>
            <a:xfrm>
              <a:off x="6051999" y="1592707"/>
              <a:ext cx="2073132" cy="3672588"/>
            </a:xfrm>
            <a:prstGeom prst="roundRect">
              <a:avLst>
                <a:gd name="adj" fmla="val 11342"/>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grpSp>
      <p:grpSp>
        <p:nvGrpSpPr>
          <p:cNvPr id="118" name="Group 117">
            <a:extLst>
              <a:ext uri="{FF2B5EF4-FFF2-40B4-BE49-F238E27FC236}">
                <a16:creationId xmlns:a16="http://schemas.microsoft.com/office/drawing/2014/main" id="{3B85E5AA-2662-E0C2-01C9-C66A8C2FE52A}"/>
              </a:ext>
            </a:extLst>
          </p:cNvPr>
          <p:cNvGrpSpPr/>
          <p:nvPr/>
        </p:nvGrpSpPr>
        <p:grpSpPr>
          <a:xfrm>
            <a:off x="1327479" y="2735491"/>
            <a:ext cx="3821082" cy="1371323"/>
            <a:chOff x="6051999" y="1592706"/>
            <a:chExt cx="2073132" cy="3672589"/>
          </a:xfrm>
        </p:grpSpPr>
        <p:sp useBgFill="1">
          <p:nvSpPr>
            <p:cNvPr id="119" name="Rectangle: Rounded Corners 54">
              <a:extLst>
                <a:ext uri="{FF2B5EF4-FFF2-40B4-BE49-F238E27FC236}">
                  <a16:creationId xmlns:a16="http://schemas.microsoft.com/office/drawing/2014/main" id="{6D524F09-EE60-8827-78A9-ED8B64269F45}"/>
                </a:ext>
              </a:extLst>
            </p:cNvPr>
            <p:cNvSpPr/>
            <p:nvPr/>
          </p:nvSpPr>
          <p:spPr>
            <a:xfrm>
              <a:off x="6051999" y="1592706"/>
              <a:ext cx="2073132" cy="3672589"/>
            </a:xfrm>
            <a:prstGeom prst="roundRect">
              <a:avLst>
                <a:gd name="adj" fmla="val 1134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120" name="Rectangle: Rounded Corners 55">
              <a:extLst>
                <a:ext uri="{FF2B5EF4-FFF2-40B4-BE49-F238E27FC236}">
                  <a16:creationId xmlns:a16="http://schemas.microsoft.com/office/drawing/2014/main" id="{D0FCDEE4-AD99-DF04-E3F0-682D102D483B}"/>
                </a:ext>
              </a:extLst>
            </p:cNvPr>
            <p:cNvSpPr/>
            <p:nvPr/>
          </p:nvSpPr>
          <p:spPr>
            <a:xfrm>
              <a:off x="6051999" y="1592707"/>
              <a:ext cx="2073132" cy="3672588"/>
            </a:xfrm>
            <a:prstGeom prst="roundRect">
              <a:avLst>
                <a:gd name="adj" fmla="val 11342"/>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grpSp>
      <p:grpSp>
        <p:nvGrpSpPr>
          <p:cNvPr id="90" name="Group 89">
            <a:extLst>
              <a:ext uri="{FF2B5EF4-FFF2-40B4-BE49-F238E27FC236}">
                <a16:creationId xmlns:a16="http://schemas.microsoft.com/office/drawing/2014/main" id="{7283FF9A-2C58-A498-BD3A-FECF82B4AE4E}"/>
              </a:ext>
            </a:extLst>
          </p:cNvPr>
          <p:cNvGrpSpPr/>
          <p:nvPr/>
        </p:nvGrpSpPr>
        <p:grpSpPr>
          <a:xfrm>
            <a:off x="6338708" y="1037689"/>
            <a:ext cx="3821082" cy="1371323"/>
            <a:chOff x="6051999" y="1592706"/>
            <a:chExt cx="2073132" cy="3672589"/>
          </a:xfrm>
        </p:grpSpPr>
        <p:sp useBgFill="1">
          <p:nvSpPr>
            <p:cNvPr id="91" name="Rectangle: Rounded Corners 54">
              <a:extLst>
                <a:ext uri="{FF2B5EF4-FFF2-40B4-BE49-F238E27FC236}">
                  <a16:creationId xmlns:a16="http://schemas.microsoft.com/office/drawing/2014/main" id="{C729A788-9BE9-528E-1CBF-59FF88643635}"/>
                </a:ext>
              </a:extLst>
            </p:cNvPr>
            <p:cNvSpPr/>
            <p:nvPr/>
          </p:nvSpPr>
          <p:spPr>
            <a:xfrm>
              <a:off x="6051999" y="1592706"/>
              <a:ext cx="2073132" cy="3672589"/>
            </a:xfrm>
            <a:prstGeom prst="roundRect">
              <a:avLst>
                <a:gd name="adj" fmla="val 1134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92" name="Rectangle: Rounded Corners 55">
              <a:extLst>
                <a:ext uri="{FF2B5EF4-FFF2-40B4-BE49-F238E27FC236}">
                  <a16:creationId xmlns:a16="http://schemas.microsoft.com/office/drawing/2014/main" id="{76C94613-2AC6-FEB9-5D6E-6B3AD8092A7D}"/>
                </a:ext>
              </a:extLst>
            </p:cNvPr>
            <p:cNvSpPr/>
            <p:nvPr/>
          </p:nvSpPr>
          <p:spPr>
            <a:xfrm>
              <a:off x="6051999" y="1592707"/>
              <a:ext cx="2073132" cy="3672588"/>
            </a:xfrm>
            <a:prstGeom prst="roundRect">
              <a:avLst>
                <a:gd name="adj" fmla="val 11342"/>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grpSp>
      <p:grpSp>
        <p:nvGrpSpPr>
          <p:cNvPr id="47" name="Group 46">
            <a:extLst>
              <a:ext uri="{FF2B5EF4-FFF2-40B4-BE49-F238E27FC236}">
                <a16:creationId xmlns:a16="http://schemas.microsoft.com/office/drawing/2014/main" id="{E86B82AB-9FD8-4DB3-84C8-2035DAADE106}"/>
              </a:ext>
            </a:extLst>
          </p:cNvPr>
          <p:cNvGrpSpPr/>
          <p:nvPr/>
        </p:nvGrpSpPr>
        <p:grpSpPr>
          <a:xfrm>
            <a:off x="7043440" y="2743026"/>
            <a:ext cx="3821082" cy="1371323"/>
            <a:chOff x="6051999" y="1592706"/>
            <a:chExt cx="2073132" cy="3672589"/>
          </a:xfrm>
        </p:grpSpPr>
        <p:sp useBgFill="1">
          <p:nvSpPr>
            <p:cNvPr id="55" name="Rectangle: Rounded Corners 54">
              <a:extLst>
                <a:ext uri="{FF2B5EF4-FFF2-40B4-BE49-F238E27FC236}">
                  <a16:creationId xmlns:a16="http://schemas.microsoft.com/office/drawing/2014/main" id="{6CCA94C8-ED62-438B-AAA9-D101A36F25CC}"/>
                </a:ext>
              </a:extLst>
            </p:cNvPr>
            <p:cNvSpPr/>
            <p:nvPr/>
          </p:nvSpPr>
          <p:spPr>
            <a:xfrm>
              <a:off x="6051999" y="1592706"/>
              <a:ext cx="2073132" cy="3672589"/>
            </a:xfrm>
            <a:prstGeom prst="roundRect">
              <a:avLst>
                <a:gd name="adj" fmla="val 1134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56" name="Rectangle: Rounded Corners 55">
              <a:extLst>
                <a:ext uri="{FF2B5EF4-FFF2-40B4-BE49-F238E27FC236}">
                  <a16:creationId xmlns:a16="http://schemas.microsoft.com/office/drawing/2014/main" id="{B49D8FCF-50E5-4E66-877F-FB07723CD82E}"/>
                </a:ext>
              </a:extLst>
            </p:cNvPr>
            <p:cNvSpPr/>
            <p:nvPr/>
          </p:nvSpPr>
          <p:spPr>
            <a:xfrm>
              <a:off x="6051999" y="1592707"/>
              <a:ext cx="2073132" cy="3672588"/>
            </a:xfrm>
            <a:prstGeom prst="roundRect">
              <a:avLst>
                <a:gd name="adj" fmla="val 11342"/>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grpSp>
      <p:sp>
        <p:nvSpPr>
          <p:cNvPr id="48" name="TextBox 47">
            <a:extLst>
              <a:ext uri="{FF2B5EF4-FFF2-40B4-BE49-F238E27FC236}">
                <a16:creationId xmlns:a16="http://schemas.microsoft.com/office/drawing/2014/main" id="{095FB756-5377-4B65-A2AC-E9219496E22A}"/>
              </a:ext>
            </a:extLst>
          </p:cNvPr>
          <p:cNvSpPr txBox="1"/>
          <p:nvPr/>
        </p:nvSpPr>
        <p:spPr>
          <a:xfrm>
            <a:off x="7702233" y="1359807"/>
            <a:ext cx="2203607" cy="830997"/>
          </a:xfrm>
          <a:prstGeom prst="rect">
            <a:avLst/>
          </a:prstGeom>
          <a:noFill/>
          <a:ln>
            <a:noFill/>
          </a:ln>
        </p:spPr>
        <p:txBody>
          <a:bodyPr wrap="square" rtlCol="0">
            <a:spAutoFit/>
          </a:bodyPr>
          <a:lstStyle>
            <a:defPPr>
              <a:defRPr lang="en-US"/>
            </a:defPPr>
            <a:lvl1pPr>
              <a:defRPr sz="1600" b="1">
                <a:solidFill>
                  <a:schemeClr val="tx1">
                    <a:lumMod val="95000"/>
                    <a:lumOff val="5000"/>
                  </a:schemeClr>
                </a:solidFill>
                <a:latin typeface="+mj-lt"/>
                <a:cs typeface="Space Grotesk" pitchFamily="2" charset="0"/>
              </a:defRPr>
            </a:lvl1pPr>
          </a:lstStyle>
          <a:p>
            <a:r>
              <a:rPr lang="en-US" dirty="0" err="1">
                <a:solidFill>
                  <a:srgbClr val="282F4E"/>
                </a:solidFill>
              </a:rPr>
              <a:t>NodeMCU</a:t>
            </a:r>
            <a:r>
              <a:rPr lang="en-US" dirty="0">
                <a:solidFill>
                  <a:srgbClr val="282F4E"/>
                </a:solidFill>
              </a:rPr>
              <a:t>, IIC and Required Components </a:t>
            </a:r>
          </a:p>
        </p:txBody>
      </p:sp>
      <p:grpSp>
        <p:nvGrpSpPr>
          <p:cNvPr id="58" name="Group 57">
            <a:extLst>
              <a:ext uri="{FF2B5EF4-FFF2-40B4-BE49-F238E27FC236}">
                <a16:creationId xmlns:a16="http://schemas.microsoft.com/office/drawing/2014/main" id="{95D98BCE-04D7-4DC2-9A16-545817F609F9}"/>
              </a:ext>
            </a:extLst>
          </p:cNvPr>
          <p:cNvGrpSpPr/>
          <p:nvPr/>
        </p:nvGrpSpPr>
        <p:grpSpPr>
          <a:xfrm>
            <a:off x="6338708" y="4447305"/>
            <a:ext cx="3821082" cy="1371323"/>
            <a:chOff x="6051999" y="1592706"/>
            <a:chExt cx="2073132" cy="3672589"/>
          </a:xfrm>
        </p:grpSpPr>
        <p:sp useBgFill="1">
          <p:nvSpPr>
            <p:cNvPr id="66" name="Rectangle: Rounded Corners 65">
              <a:extLst>
                <a:ext uri="{FF2B5EF4-FFF2-40B4-BE49-F238E27FC236}">
                  <a16:creationId xmlns:a16="http://schemas.microsoft.com/office/drawing/2014/main" id="{ACED44A3-0D07-418C-A10A-A9F6D1907ABA}"/>
                </a:ext>
              </a:extLst>
            </p:cNvPr>
            <p:cNvSpPr/>
            <p:nvPr/>
          </p:nvSpPr>
          <p:spPr>
            <a:xfrm>
              <a:off x="6051999" y="1592706"/>
              <a:ext cx="2073132" cy="3672589"/>
            </a:xfrm>
            <a:prstGeom prst="roundRect">
              <a:avLst>
                <a:gd name="adj" fmla="val 11342"/>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67" name="Rectangle: Rounded Corners 66">
              <a:extLst>
                <a:ext uri="{FF2B5EF4-FFF2-40B4-BE49-F238E27FC236}">
                  <a16:creationId xmlns:a16="http://schemas.microsoft.com/office/drawing/2014/main" id="{BEAEFF7B-1362-4181-8D43-ADAAC0762BE7}"/>
                </a:ext>
              </a:extLst>
            </p:cNvPr>
            <p:cNvSpPr/>
            <p:nvPr/>
          </p:nvSpPr>
          <p:spPr>
            <a:xfrm>
              <a:off x="6051999" y="1592707"/>
              <a:ext cx="2073132" cy="3672588"/>
            </a:xfrm>
            <a:prstGeom prst="roundRect">
              <a:avLst>
                <a:gd name="adj" fmla="val 11342"/>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grpSp>
      <p:sp>
        <p:nvSpPr>
          <p:cNvPr id="59" name="TextBox 58">
            <a:extLst>
              <a:ext uri="{FF2B5EF4-FFF2-40B4-BE49-F238E27FC236}">
                <a16:creationId xmlns:a16="http://schemas.microsoft.com/office/drawing/2014/main" id="{964CA25A-CB00-40B8-8BF3-A83E62E00E04}"/>
              </a:ext>
            </a:extLst>
          </p:cNvPr>
          <p:cNvSpPr txBox="1"/>
          <p:nvPr/>
        </p:nvSpPr>
        <p:spPr>
          <a:xfrm>
            <a:off x="7750350" y="4906247"/>
            <a:ext cx="2203607" cy="584775"/>
          </a:xfrm>
          <a:prstGeom prst="rect">
            <a:avLst/>
          </a:prstGeom>
          <a:noFill/>
          <a:ln>
            <a:noFill/>
          </a:ln>
        </p:spPr>
        <p:txBody>
          <a:bodyPr wrap="square" rtlCol="0">
            <a:spAutoFit/>
          </a:bodyPr>
          <a:lstStyle>
            <a:defPPr>
              <a:defRPr lang="en-US"/>
            </a:defPPr>
            <a:lvl1pPr>
              <a:defRPr sz="1600" b="1">
                <a:solidFill>
                  <a:schemeClr val="tx1">
                    <a:lumMod val="95000"/>
                    <a:lumOff val="5000"/>
                  </a:schemeClr>
                </a:solidFill>
                <a:latin typeface="+mj-lt"/>
                <a:cs typeface="Space Grotesk" pitchFamily="2" charset="0"/>
              </a:defRPr>
            </a:lvl1pPr>
          </a:lstStyle>
          <a:p>
            <a:r>
              <a:rPr lang="en-US" dirty="0">
                <a:solidFill>
                  <a:srgbClr val="282F4E"/>
                </a:solidFill>
              </a:rPr>
              <a:t>Literature review &amp; References</a:t>
            </a:r>
          </a:p>
        </p:txBody>
      </p:sp>
      <p:sp>
        <p:nvSpPr>
          <p:cNvPr id="34" name="Rectangle 33">
            <a:extLst>
              <a:ext uri="{FF2B5EF4-FFF2-40B4-BE49-F238E27FC236}">
                <a16:creationId xmlns:a16="http://schemas.microsoft.com/office/drawing/2014/main" id="{8B30018A-604E-E4F2-F186-769D8292B875}"/>
              </a:ext>
            </a:extLst>
          </p:cNvPr>
          <p:cNvSpPr/>
          <p:nvPr/>
        </p:nvSpPr>
        <p:spPr>
          <a:xfrm>
            <a:off x="11660189" y="1988332"/>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5" name="Freeform: Shape 34">
            <a:extLst>
              <a:ext uri="{FF2B5EF4-FFF2-40B4-BE49-F238E27FC236}">
                <a16:creationId xmlns:a16="http://schemas.microsoft.com/office/drawing/2014/main" id="{BA09C44C-F045-5FA1-4A9C-6376385E5F05}"/>
              </a:ext>
            </a:extLst>
          </p:cNvPr>
          <p:cNvSpPr/>
          <p:nvPr/>
        </p:nvSpPr>
        <p:spPr>
          <a:xfrm>
            <a:off x="11566526" y="3676472"/>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77" name="TextBox 76">
            <a:extLst>
              <a:ext uri="{FF2B5EF4-FFF2-40B4-BE49-F238E27FC236}">
                <a16:creationId xmlns:a16="http://schemas.microsoft.com/office/drawing/2014/main" id="{E3296E1C-8C8C-DF45-296A-DD29F4C27F3C}"/>
              </a:ext>
            </a:extLst>
          </p:cNvPr>
          <p:cNvSpPr txBox="1"/>
          <p:nvPr/>
        </p:nvSpPr>
        <p:spPr>
          <a:xfrm>
            <a:off x="3702028" y="195104"/>
            <a:ext cx="4528137" cy="646331"/>
          </a:xfrm>
          <a:prstGeom prst="rect">
            <a:avLst/>
          </a:prstGeom>
          <a:noFill/>
        </p:spPr>
        <p:txBody>
          <a:bodyPr wrap="square" rtlCol="0">
            <a:spAutoFit/>
          </a:bodyPr>
          <a:lstStyle/>
          <a:p>
            <a:pPr algn="ctr">
              <a:lnSpc>
                <a:spcPct val="90000"/>
              </a:lnSpc>
            </a:pPr>
            <a:r>
              <a:rPr lang="en-US" sz="4000" b="1" dirty="0">
                <a:solidFill>
                  <a:schemeClr val="accent1"/>
                </a:solidFill>
                <a:latin typeface="+mj-lt"/>
                <a:cs typeface="Archivo" pitchFamily="2" charset="0"/>
              </a:rPr>
              <a:t>Contents</a:t>
            </a:r>
            <a:endParaRPr lang="en-US" sz="4000" b="1" dirty="0">
              <a:solidFill>
                <a:srgbClr val="0E0326"/>
              </a:solidFill>
              <a:latin typeface="+mj-lt"/>
              <a:cs typeface="Archivo" pitchFamily="2" charset="0"/>
            </a:endParaRPr>
          </a:p>
        </p:txBody>
      </p:sp>
      <p:pic>
        <p:nvPicPr>
          <p:cNvPr id="81" name="Graphic 80" descr="Badge 5 outline">
            <a:extLst>
              <a:ext uri="{FF2B5EF4-FFF2-40B4-BE49-F238E27FC236}">
                <a16:creationId xmlns:a16="http://schemas.microsoft.com/office/drawing/2014/main" id="{1572A6D5-5BC2-1592-ADE8-83AFF5BEB82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71052" y="4675766"/>
            <a:ext cx="914400" cy="914400"/>
          </a:xfrm>
          <a:prstGeom prst="rect">
            <a:avLst/>
          </a:prstGeom>
        </p:spPr>
      </p:pic>
      <p:pic>
        <p:nvPicPr>
          <p:cNvPr id="83" name="Graphic 82" descr="Badge 4 outline">
            <a:extLst>
              <a:ext uri="{FF2B5EF4-FFF2-40B4-BE49-F238E27FC236}">
                <a16:creationId xmlns:a16="http://schemas.microsoft.com/office/drawing/2014/main" id="{0CE79699-DEA5-2BE0-92D9-0AA90E1EEEF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228628" y="2971487"/>
            <a:ext cx="914400" cy="914400"/>
          </a:xfrm>
          <a:prstGeom prst="rect">
            <a:avLst/>
          </a:prstGeom>
        </p:spPr>
      </p:pic>
      <p:pic>
        <p:nvPicPr>
          <p:cNvPr id="87" name="Graphic 86" descr="Badge outline">
            <a:extLst>
              <a:ext uri="{FF2B5EF4-FFF2-40B4-BE49-F238E27FC236}">
                <a16:creationId xmlns:a16="http://schemas.microsoft.com/office/drawing/2014/main" id="{EB4EF005-19EB-3C93-CBF1-1143A275D06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6507987" y="1272770"/>
            <a:ext cx="914400" cy="914400"/>
          </a:xfrm>
          <a:prstGeom prst="rect">
            <a:avLst/>
          </a:prstGeom>
        </p:spPr>
      </p:pic>
      <p:pic>
        <p:nvPicPr>
          <p:cNvPr id="89" name="Graphic 88" descr="Badge 1 outline">
            <a:extLst>
              <a:ext uri="{FF2B5EF4-FFF2-40B4-BE49-F238E27FC236}">
                <a16:creationId xmlns:a16="http://schemas.microsoft.com/office/drawing/2014/main" id="{DCAA301D-0066-BB29-D7E4-1E4AD1011762}"/>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265923" y="1212432"/>
            <a:ext cx="914400" cy="914400"/>
          </a:xfrm>
          <a:prstGeom prst="rect">
            <a:avLst/>
          </a:prstGeom>
        </p:spPr>
      </p:pic>
      <p:sp>
        <p:nvSpPr>
          <p:cNvPr id="96" name="TextBox 95">
            <a:extLst>
              <a:ext uri="{FF2B5EF4-FFF2-40B4-BE49-F238E27FC236}">
                <a16:creationId xmlns:a16="http://schemas.microsoft.com/office/drawing/2014/main" id="{87164505-64FA-DA08-FDC1-039BF6DE7269}"/>
              </a:ext>
            </a:extLst>
          </p:cNvPr>
          <p:cNvSpPr txBox="1"/>
          <p:nvPr/>
        </p:nvSpPr>
        <p:spPr>
          <a:xfrm>
            <a:off x="8266613" y="3113053"/>
            <a:ext cx="2203607" cy="338554"/>
          </a:xfrm>
          <a:prstGeom prst="rect">
            <a:avLst/>
          </a:prstGeom>
          <a:noFill/>
          <a:ln>
            <a:noFill/>
          </a:ln>
        </p:spPr>
        <p:txBody>
          <a:bodyPr wrap="square" rtlCol="0">
            <a:spAutoFit/>
          </a:bodyPr>
          <a:lstStyle>
            <a:defPPr>
              <a:defRPr lang="en-US"/>
            </a:defPPr>
            <a:lvl1pPr>
              <a:defRPr sz="1600" b="1">
                <a:solidFill>
                  <a:schemeClr val="tx1">
                    <a:lumMod val="95000"/>
                    <a:lumOff val="5000"/>
                  </a:schemeClr>
                </a:solidFill>
                <a:latin typeface="+mj-lt"/>
                <a:cs typeface="Space Grotesk" pitchFamily="2" charset="0"/>
              </a:defRPr>
            </a:lvl1pPr>
          </a:lstStyle>
          <a:p>
            <a:r>
              <a:rPr lang="en-US" dirty="0">
                <a:solidFill>
                  <a:srgbClr val="282F4E"/>
                </a:solidFill>
              </a:rPr>
              <a:t>Sketch (Code)</a:t>
            </a:r>
          </a:p>
        </p:txBody>
      </p:sp>
      <p:sp>
        <p:nvSpPr>
          <p:cNvPr id="100" name="TextBox 99">
            <a:extLst>
              <a:ext uri="{FF2B5EF4-FFF2-40B4-BE49-F238E27FC236}">
                <a16:creationId xmlns:a16="http://schemas.microsoft.com/office/drawing/2014/main" id="{7BCFDB1F-DA05-7606-4BC2-236B34DBB867}"/>
              </a:ext>
            </a:extLst>
          </p:cNvPr>
          <p:cNvSpPr txBox="1"/>
          <p:nvPr/>
        </p:nvSpPr>
        <p:spPr>
          <a:xfrm>
            <a:off x="3395736" y="1364168"/>
            <a:ext cx="2203607" cy="584775"/>
          </a:xfrm>
          <a:prstGeom prst="rect">
            <a:avLst/>
          </a:prstGeom>
          <a:noFill/>
          <a:ln>
            <a:noFill/>
          </a:ln>
        </p:spPr>
        <p:txBody>
          <a:bodyPr wrap="square" rtlCol="0">
            <a:spAutoFit/>
          </a:bodyPr>
          <a:lstStyle>
            <a:defPPr>
              <a:defRPr lang="en-US"/>
            </a:defPPr>
            <a:lvl1pPr>
              <a:defRPr sz="1600" b="1">
                <a:solidFill>
                  <a:schemeClr val="tx1">
                    <a:lumMod val="95000"/>
                    <a:lumOff val="5000"/>
                  </a:schemeClr>
                </a:solidFill>
                <a:latin typeface="+mj-lt"/>
                <a:cs typeface="Space Grotesk" pitchFamily="2" charset="0"/>
              </a:defRPr>
            </a:lvl1pPr>
          </a:lstStyle>
          <a:p>
            <a:r>
              <a:rPr lang="en-US" dirty="0">
                <a:solidFill>
                  <a:srgbClr val="282F4E"/>
                </a:solidFill>
              </a:rPr>
              <a:t>Abstract &amp; Introduction</a:t>
            </a:r>
          </a:p>
        </p:txBody>
      </p:sp>
      <p:sp>
        <p:nvSpPr>
          <p:cNvPr id="121" name="TextBox 120">
            <a:extLst>
              <a:ext uri="{FF2B5EF4-FFF2-40B4-BE49-F238E27FC236}">
                <a16:creationId xmlns:a16="http://schemas.microsoft.com/office/drawing/2014/main" id="{B194E201-0997-B4AD-2D2D-4C3467A42477}"/>
              </a:ext>
            </a:extLst>
          </p:cNvPr>
          <p:cNvSpPr txBox="1"/>
          <p:nvPr/>
        </p:nvSpPr>
        <p:spPr>
          <a:xfrm>
            <a:off x="2521590" y="3259723"/>
            <a:ext cx="2203607" cy="338554"/>
          </a:xfrm>
          <a:prstGeom prst="rect">
            <a:avLst/>
          </a:prstGeom>
          <a:noFill/>
          <a:ln>
            <a:noFill/>
          </a:ln>
        </p:spPr>
        <p:txBody>
          <a:bodyPr wrap="square" rtlCol="0">
            <a:spAutoFit/>
          </a:bodyPr>
          <a:lstStyle>
            <a:defPPr>
              <a:defRPr lang="en-US"/>
            </a:defPPr>
            <a:lvl1pPr>
              <a:defRPr sz="1600" b="1">
                <a:solidFill>
                  <a:schemeClr val="tx1">
                    <a:lumMod val="95000"/>
                    <a:lumOff val="5000"/>
                  </a:schemeClr>
                </a:solidFill>
                <a:latin typeface="+mj-lt"/>
                <a:cs typeface="Space Grotesk" pitchFamily="2" charset="0"/>
              </a:defRPr>
            </a:lvl1pPr>
          </a:lstStyle>
          <a:p>
            <a:r>
              <a:rPr lang="en-US" dirty="0">
                <a:solidFill>
                  <a:srgbClr val="282F4E"/>
                </a:solidFill>
              </a:rPr>
              <a:t>Circuit Design</a:t>
            </a:r>
          </a:p>
        </p:txBody>
      </p:sp>
      <p:sp>
        <p:nvSpPr>
          <p:cNvPr id="128" name="TextBox 127">
            <a:extLst>
              <a:ext uri="{FF2B5EF4-FFF2-40B4-BE49-F238E27FC236}">
                <a16:creationId xmlns:a16="http://schemas.microsoft.com/office/drawing/2014/main" id="{DF7F9A42-946F-21DB-1DB1-22D1D050EB74}"/>
              </a:ext>
            </a:extLst>
          </p:cNvPr>
          <p:cNvSpPr txBox="1"/>
          <p:nvPr/>
        </p:nvSpPr>
        <p:spPr>
          <a:xfrm>
            <a:off x="3384340" y="4829284"/>
            <a:ext cx="2203607" cy="338554"/>
          </a:xfrm>
          <a:prstGeom prst="rect">
            <a:avLst/>
          </a:prstGeom>
          <a:noFill/>
          <a:ln>
            <a:noFill/>
          </a:ln>
        </p:spPr>
        <p:txBody>
          <a:bodyPr wrap="square" rtlCol="0">
            <a:spAutoFit/>
          </a:bodyPr>
          <a:lstStyle>
            <a:defPPr>
              <a:defRPr lang="en-US"/>
            </a:defPPr>
            <a:lvl1pPr>
              <a:defRPr sz="1600" b="1">
                <a:solidFill>
                  <a:schemeClr val="tx1">
                    <a:lumMod val="95000"/>
                    <a:lumOff val="5000"/>
                  </a:schemeClr>
                </a:solidFill>
                <a:latin typeface="+mj-lt"/>
                <a:cs typeface="Space Grotesk" pitchFamily="2" charset="0"/>
              </a:defRPr>
            </a:lvl1pPr>
          </a:lstStyle>
          <a:p>
            <a:r>
              <a:rPr lang="en-US" dirty="0">
                <a:solidFill>
                  <a:srgbClr val="282F4E"/>
                </a:solidFill>
              </a:rPr>
              <a:t>Benefits to Society</a:t>
            </a:r>
          </a:p>
        </p:txBody>
      </p:sp>
      <p:sp>
        <p:nvSpPr>
          <p:cNvPr id="132" name="Oval 131">
            <a:extLst>
              <a:ext uri="{FF2B5EF4-FFF2-40B4-BE49-F238E27FC236}">
                <a16:creationId xmlns:a16="http://schemas.microsoft.com/office/drawing/2014/main" id="{1FB1F774-927C-6085-1E1F-37D7A034B495}"/>
              </a:ext>
            </a:extLst>
          </p:cNvPr>
          <p:cNvSpPr/>
          <p:nvPr/>
        </p:nvSpPr>
        <p:spPr>
          <a:xfrm>
            <a:off x="2216407" y="1221481"/>
            <a:ext cx="1014974" cy="1014974"/>
          </a:xfrm>
          <a:prstGeom prst="ellipse">
            <a:avLst/>
          </a:prstGeom>
          <a:gradFill>
            <a:gsLst>
              <a:gs pos="0">
                <a:schemeClr val="accent1">
                  <a:lumMod val="60000"/>
                  <a:lumOff val="40000"/>
                </a:schemeClr>
              </a:gs>
              <a:gs pos="43000">
                <a:schemeClr val="accent1"/>
              </a:gs>
              <a:gs pos="100000">
                <a:schemeClr val="accent1"/>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endParaRPr lang="en-US" dirty="0">
              <a:solidFill>
                <a:schemeClr val="tx1"/>
              </a:solidFill>
              <a:latin typeface="+mj-lt"/>
            </a:endParaRPr>
          </a:p>
        </p:txBody>
      </p:sp>
      <p:sp>
        <p:nvSpPr>
          <p:cNvPr id="133" name="TextBox 132">
            <a:extLst>
              <a:ext uri="{FF2B5EF4-FFF2-40B4-BE49-F238E27FC236}">
                <a16:creationId xmlns:a16="http://schemas.microsoft.com/office/drawing/2014/main" id="{E88D6884-6651-F1F7-F7FD-D011D67E4FBE}"/>
              </a:ext>
            </a:extLst>
          </p:cNvPr>
          <p:cNvSpPr txBox="1"/>
          <p:nvPr/>
        </p:nvSpPr>
        <p:spPr>
          <a:xfrm>
            <a:off x="2400729" y="1405803"/>
            <a:ext cx="646331" cy="646331"/>
          </a:xfrm>
          <a:prstGeom prst="rect">
            <a:avLst/>
          </a:prstGeom>
          <a:noFill/>
        </p:spPr>
        <p:txBody>
          <a:bodyPr wrap="none" rtlCol="0">
            <a:spAutoFit/>
          </a:bodyPr>
          <a:lstStyle/>
          <a:p>
            <a:pPr algn="ctr"/>
            <a:r>
              <a:rPr lang="en-US" sz="3600" dirty="0">
                <a:solidFill>
                  <a:schemeClr val="bg1"/>
                </a:solidFill>
              </a:rPr>
              <a:t>01</a:t>
            </a:r>
            <a:endParaRPr lang="en-ID" sz="3600" dirty="0">
              <a:solidFill>
                <a:schemeClr val="bg1"/>
              </a:solidFill>
            </a:endParaRPr>
          </a:p>
        </p:txBody>
      </p:sp>
      <p:sp>
        <p:nvSpPr>
          <p:cNvPr id="134" name="Oval 133">
            <a:extLst>
              <a:ext uri="{FF2B5EF4-FFF2-40B4-BE49-F238E27FC236}">
                <a16:creationId xmlns:a16="http://schemas.microsoft.com/office/drawing/2014/main" id="{039DCC28-C511-91EB-58FE-006E566522E4}"/>
              </a:ext>
            </a:extLst>
          </p:cNvPr>
          <p:cNvSpPr/>
          <p:nvPr/>
        </p:nvSpPr>
        <p:spPr>
          <a:xfrm>
            <a:off x="6489744" y="1211883"/>
            <a:ext cx="1014974" cy="1014974"/>
          </a:xfrm>
          <a:prstGeom prst="ellipse">
            <a:avLst/>
          </a:prstGeom>
          <a:gradFill>
            <a:gsLst>
              <a:gs pos="0">
                <a:schemeClr val="accent2">
                  <a:lumMod val="60000"/>
                  <a:lumOff val="40000"/>
                </a:schemeClr>
              </a:gs>
              <a:gs pos="43000">
                <a:schemeClr val="accent2"/>
              </a:gs>
              <a:gs pos="100000">
                <a:schemeClr val="accent2"/>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2">
                <a:alpha val="30000"/>
              </a:schemeClr>
            </a:outerShdw>
          </a:effectLst>
        </p:spPr>
        <p:txBody>
          <a:bodyPr rtlCol="0" anchor="ctr"/>
          <a:lstStyle/>
          <a:p>
            <a:endParaRPr lang="en-US" dirty="0">
              <a:solidFill>
                <a:schemeClr val="tx1"/>
              </a:solidFill>
              <a:latin typeface="+mj-lt"/>
            </a:endParaRPr>
          </a:p>
        </p:txBody>
      </p:sp>
      <p:sp>
        <p:nvSpPr>
          <p:cNvPr id="135" name="TextBox 134">
            <a:extLst>
              <a:ext uri="{FF2B5EF4-FFF2-40B4-BE49-F238E27FC236}">
                <a16:creationId xmlns:a16="http://schemas.microsoft.com/office/drawing/2014/main" id="{C1744BA2-8FDB-0A75-D207-18F0AA9A18FC}"/>
              </a:ext>
            </a:extLst>
          </p:cNvPr>
          <p:cNvSpPr txBox="1"/>
          <p:nvPr/>
        </p:nvSpPr>
        <p:spPr>
          <a:xfrm>
            <a:off x="6616358" y="1396205"/>
            <a:ext cx="761747" cy="646331"/>
          </a:xfrm>
          <a:prstGeom prst="rect">
            <a:avLst/>
          </a:prstGeom>
          <a:noFill/>
        </p:spPr>
        <p:txBody>
          <a:bodyPr wrap="none" rtlCol="0">
            <a:spAutoFit/>
          </a:bodyPr>
          <a:lstStyle/>
          <a:p>
            <a:pPr algn="ctr"/>
            <a:r>
              <a:rPr lang="en-US" sz="3600" dirty="0">
                <a:solidFill>
                  <a:schemeClr val="bg1"/>
                </a:solidFill>
              </a:rPr>
              <a:t>02</a:t>
            </a:r>
            <a:endParaRPr lang="en-ID" sz="3600" dirty="0">
              <a:solidFill>
                <a:schemeClr val="bg1"/>
              </a:solidFill>
            </a:endParaRPr>
          </a:p>
        </p:txBody>
      </p:sp>
      <p:sp>
        <p:nvSpPr>
          <p:cNvPr id="136" name="Oval 135">
            <a:extLst>
              <a:ext uri="{FF2B5EF4-FFF2-40B4-BE49-F238E27FC236}">
                <a16:creationId xmlns:a16="http://schemas.microsoft.com/office/drawing/2014/main" id="{24489223-355B-E94F-D668-94F1BE03EBEB}"/>
              </a:ext>
            </a:extLst>
          </p:cNvPr>
          <p:cNvSpPr/>
          <p:nvPr/>
        </p:nvSpPr>
        <p:spPr>
          <a:xfrm>
            <a:off x="7193212" y="2920671"/>
            <a:ext cx="1014974" cy="1014974"/>
          </a:xfrm>
          <a:prstGeom prst="ellipse">
            <a:avLst/>
          </a:prstGeom>
          <a:gradFill>
            <a:gsLst>
              <a:gs pos="0">
                <a:schemeClr val="accent4">
                  <a:lumMod val="60000"/>
                  <a:lumOff val="40000"/>
                </a:schemeClr>
              </a:gs>
              <a:gs pos="43000">
                <a:schemeClr val="accent4"/>
              </a:gs>
              <a:gs pos="100000">
                <a:schemeClr val="accent4"/>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4">
                <a:alpha val="30000"/>
              </a:schemeClr>
            </a:outerShdw>
          </a:effectLst>
        </p:spPr>
        <p:txBody>
          <a:bodyPr rtlCol="0" anchor="ctr"/>
          <a:lstStyle/>
          <a:p>
            <a:pPr algn="ctr">
              <a:lnSpc>
                <a:spcPct val="80000"/>
              </a:lnSpc>
            </a:pPr>
            <a:endParaRPr lang="en-US" sz="7200" dirty="0">
              <a:solidFill>
                <a:schemeClr val="bg1"/>
              </a:solidFill>
            </a:endParaRPr>
          </a:p>
        </p:txBody>
      </p:sp>
      <p:sp>
        <p:nvSpPr>
          <p:cNvPr id="137" name="TextBox 136">
            <a:extLst>
              <a:ext uri="{FF2B5EF4-FFF2-40B4-BE49-F238E27FC236}">
                <a16:creationId xmlns:a16="http://schemas.microsoft.com/office/drawing/2014/main" id="{452B4B30-C56F-8FDD-6DE0-F459A492EFEB}"/>
              </a:ext>
            </a:extLst>
          </p:cNvPr>
          <p:cNvSpPr txBox="1"/>
          <p:nvPr/>
        </p:nvSpPr>
        <p:spPr>
          <a:xfrm>
            <a:off x="7319825" y="3104993"/>
            <a:ext cx="761748" cy="646331"/>
          </a:xfrm>
          <a:prstGeom prst="rect">
            <a:avLst/>
          </a:prstGeom>
          <a:noFill/>
        </p:spPr>
        <p:txBody>
          <a:bodyPr wrap="none" rtlCol="0">
            <a:spAutoFit/>
          </a:bodyPr>
          <a:lstStyle/>
          <a:p>
            <a:pPr algn="ctr"/>
            <a:r>
              <a:rPr lang="en-US" sz="3600" dirty="0">
                <a:solidFill>
                  <a:schemeClr val="bg1"/>
                </a:solidFill>
              </a:rPr>
              <a:t>04</a:t>
            </a:r>
            <a:endParaRPr lang="en-ID" sz="3600" dirty="0">
              <a:solidFill>
                <a:schemeClr val="bg1"/>
              </a:solidFill>
            </a:endParaRPr>
          </a:p>
        </p:txBody>
      </p:sp>
      <p:sp>
        <p:nvSpPr>
          <p:cNvPr id="138" name="Oval 137">
            <a:extLst>
              <a:ext uri="{FF2B5EF4-FFF2-40B4-BE49-F238E27FC236}">
                <a16:creationId xmlns:a16="http://schemas.microsoft.com/office/drawing/2014/main" id="{16378E39-B071-D143-BAB0-705088D7D2BF}"/>
              </a:ext>
            </a:extLst>
          </p:cNvPr>
          <p:cNvSpPr/>
          <p:nvPr/>
        </p:nvSpPr>
        <p:spPr>
          <a:xfrm>
            <a:off x="1506616" y="2925295"/>
            <a:ext cx="1014974" cy="1014974"/>
          </a:xfrm>
          <a:prstGeom prst="ellipse">
            <a:avLst/>
          </a:prstGeom>
          <a:gradFill>
            <a:gsLst>
              <a:gs pos="0">
                <a:schemeClr val="accent3">
                  <a:lumMod val="60000"/>
                  <a:lumOff val="40000"/>
                </a:schemeClr>
              </a:gs>
              <a:gs pos="43000">
                <a:schemeClr val="accent3"/>
              </a:gs>
              <a:gs pos="100000">
                <a:schemeClr val="accent3"/>
              </a:gs>
            </a:gsLst>
            <a:lin ang="2400000" scaled="0"/>
          </a:gra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3">
                <a:alpha val="30000"/>
              </a:schemeClr>
            </a:outerShdw>
          </a:effectLst>
        </p:spPr>
        <p:txBody>
          <a:bodyPr rtlCol="0" anchor="ctr"/>
          <a:lstStyle/>
          <a:p>
            <a:pPr algn="ctr">
              <a:lnSpc>
                <a:spcPct val="80000"/>
              </a:lnSpc>
            </a:pPr>
            <a:endParaRPr lang="en-US" sz="7200" dirty="0">
              <a:solidFill>
                <a:schemeClr val="bg1"/>
              </a:solidFill>
            </a:endParaRPr>
          </a:p>
        </p:txBody>
      </p:sp>
      <p:sp>
        <p:nvSpPr>
          <p:cNvPr id="139" name="TextBox 138">
            <a:extLst>
              <a:ext uri="{FF2B5EF4-FFF2-40B4-BE49-F238E27FC236}">
                <a16:creationId xmlns:a16="http://schemas.microsoft.com/office/drawing/2014/main" id="{038475E8-99B8-52FB-935B-87FCD1AC9361}"/>
              </a:ext>
            </a:extLst>
          </p:cNvPr>
          <p:cNvSpPr txBox="1"/>
          <p:nvPr/>
        </p:nvSpPr>
        <p:spPr>
          <a:xfrm>
            <a:off x="1645252" y="3109617"/>
            <a:ext cx="737702" cy="646331"/>
          </a:xfrm>
          <a:prstGeom prst="rect">
            <a:avLst/>
          </a:prstGeom>
          <a:noFill/>
        </p:spPr>
        <p:txBody>
          <a:bodyPr wrap="none" rtlCol="0">
            <a:spAutoFit/>
          </a:bodyPr>
          <a:lstStyle/>
          <a:p>
            <a:pPr algn="ctr"/>
            <a:r>
              <a:rPr lang="en-US" sz="3600" dirty="0">
                <a:solidFill>
                  <a:schemeClr val="bg1"/>
                </a:solidFill>
              </a:rPr>
              <a:t>03</a:t>
            </a:r>
            <a:endParaRPr lang="en-ID" sz="3600" dirty="0">
              <a:solidFill>
                <a:schemeClr val="bg1"/>
              </a:solidFill>
            </a:endParaRPr>
          </a:p>
        </p:txBody>
      </p:sp>
      <p:grpSp>
        <p:nvGrpSpPr>
          <p:cNvPr id="101" name="Group 100">
            <a:extLst>
              <a:ext uri="{FF2B5EF4-FFF2-40B4-BE49-F238E27FC236}">
                <a16:creationId xmlns:a16="http://schemas.microsoft.com/office/drawing/2014/main" id="{22396E35-CA0A-41D6-D0C2-B3692250B1DF}"/>
              </a:ext>
            </a:extLst>
          </p:cNvPr>
          <p:cNvGrpSpPr/>
          <p:nvPr/>
        </p:nvGrpSpPr>
        <p:grpSpPr>
          <a:xfrm>
            <a:off x="3012005" y="1933645"/>
            <a:ext cx="197548" cy="197548"/>
            <a:chOff x="2312194" y="2175838"/>
            <a:chExt cx="462263" cy="462262"/>
          </a:xfrm>
        </p:grpSpPr>
        <p:sp>
          <p:nvSpPr>
            <p:cNvPr id="102" name="Oval 101">
              <a:extLst>
                <a:ext uri="{FF2B5EF4-FFF2-40B4-BE49-F238E27FC236}">
                  <a16:creationId xmlns:a16="http://schemas.microsoft.com/office/drawing/2014/main" id="{2CD72B4E-BE80-FAEC-7679-F5F4C7E939C0}"/>
                </a:ext>
              </a:extLst>
            </p:cNvPr>
            <p:cNvSpPr/>
            <p:nvPr/>
          </p:nvSpPr>
          <p:spPr>
            <a:xfrm>
              <a:off x="2312194" y="2175838"/>
              <a:ext cx="462263" cy="462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03" name="任意形状 2020">
              <a:extLst>
                <a:ext uri="{FF2B5EF4-FFF2-40B4-BE49-F238E27FC236}">
                  <a16:creationId xmlns:a16="http://schemas.microsoft.com/office/drawing/2014/main" id="{4FBE4131-DC9A-1FE1-27D5-FBF1B70074C1}"/>
                </a:ext>
              </a:extLst>
            </p:cNvPr>
            <p:cNvSpPr/>
            <p:nvPr/>
          </p:nvSpPr>
          <p:spPr>
            <a:xfrm>
              <a:off x="2352825" y="2216472"/>
              <a:ext cx="381001" cy="38100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6765"/>
                    <a:pt x="0" y="10800"/>
                  </a:cubicBezTo>
                  <a:cubicBezTo>
                    <a:pt x="0" y="4835"/>
                    <a:pt x="4835" y="0"/>
                    <a:pt x="10800" y="0"/>
                  </a:cubicBezTo>
                  <a:cubicBezTo>
                    <a:pt x="16765" y="0"/>
                    <a:pt x="21600" y="4835"/>
                    <a:pt x="21600" y="10800"/>
                  </a:cubicBezTo>
                  <a:cubicBezTo>
                    <a:pt x="21600" y="16765"/>
                    <a:pt x="16765" y="21600"/>
                    <a:pt x="10800" y="21600"/>
                  </a:cubicBezTo>
                  <a:close/>
                  <a:moveTo>
                    <a:pt x="9723" y="15120"/>
                  </a:moveTo>
                  <a:lnTo>
                    <a:pt x="17359" y="7483"/>
                  </a:lnTo>
                  <a:lnTo>
                    <a:pt x="15832" y="5956"/>
                  </a:lnTo>
                  <a:lnTo>
                    <a:pt x="9723" y="12066"/>
                  </a:lnTo>
                  <a:lnTo>
                    <a:pt x="6668" y="9010"/>
                  </a:lnTo>
                  <a:lnTo>
                    <a:pt x="5141" y="10538"/>
                  </a:lnTo>
                  <a:lnTo>
                    <a:pt x="9723" y="15120"/>
                  </a:lnTo>
                  <a:close/>
                </a:path>
              </a:pathLst>
            </a:custGeom>
            <a:solidFill>
              <a:srgbClr val="00B050"/>
            </a:solidFill>
            <a:ln w="12700" cap="flat">
              <a:noFill/>
              <a:miter lim="400000"/>
            </a:ln>
            <a:effectLst/>
          </p:spPr>
          <p:txBody>
            <a:bodyPr wrap="square" lIns="45719" tIns="45719" rIns="45719" bIns="45719" numCol="1" anchor="ctr">
              <a:noAutofit/>
            </a:bodyPr>
            <a:lstStyle/>
            <a:p>
              <a:endParaRPr>
                <a:latin typeface="+mj-lt"/>
              </a:endParaRPr>
            </a:p>
          </p:txBody>
        </p:sp>
      </p:grpSp>
      <p:grpSp>
        <p:nvGrpSpPr>
          <p:cNvPr id="93" name="Group 92">
            <a:extLst>
              <a:ext uri="{FF2B5EF4-FFF2-40B4-BE49-F238E27FC236}">
                <a16:creationId xmlns:a16="http://schemas.microsoft.com/office/drawing/2014/main" id="{B2E60EFD-8A1B-44C5-428A-31867D7AA247}"/>
              </a:ext>
            </a:extLst>
          </p:cNvPr>
          <p:cNvGrpSpPr/>
          <p:nvPr/>
        </p:nvGrpSpPr>
        <p:grpSpPr>
          <a:xfrm>
            <a:off x="7318502" y="1929284"/>
            <a:ext cx="197548" cy="197548"/>
            <a:chOff x="2312194" y="2175838"/>
            <a:chExt cx="462263" cy="462262"/>
          </a:xfrm>
        </p:grpSpPr>
        <p:sp>
          <p:nvSpPr>
            <p:cNvPr id="94" name="Oval 93">
              <a:extLst>
                <a:ext uri="{FF2B5EF4-FFF2-40B4-BE49-F238E27FC236}">
                  <a16:creationId xmlns:a16="http://schemas.microsoft.com/office/drawing/2014/main" id="{0A999A3F-2664-B9F0-7F0D-B9B3B9A88D33}"/>
                </a:ext>
              </a:extLst>
            </p:cNvPr>
            <p:cNvSpPr/>
            <p:nvPr/>
          </p:nvSpPr>
          <p:spPr>
            <a:xfrm>
              <a:off x="2312194" y="2175838"/>
              <a:ext cx="462263" cy="462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95" name="任意形状 2020">
              <a:extLst>
                <a:ext uri="{FF2B5EF4-FFF2-40B4-BE49-F238E27FC236}">
                  <a16:creationId xmlns:a16="http://schemas.microsoft.com/office/drawing/2014/main" id="{844AD09C-670D-D0C4-9686-55B25200CFCA}"/>
                </a:ext>
              </a:extLst>
            </p:cNvPr>
            <p:cNvSpPr/>
            <p:nvPr/>
          </p:nvSpPr>
          <p:spPr>
            <a:xfrm>
              <a:off x="2352825" y="2216472"/>
              <a:ext cx="381001" cy="38100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6765"/>
                    <a:pt x="0" y="10800"/>
                  </a:cubicBezTo>
                  <a:cubicBezTo>
                    <a:pt x="0" y="4835"/>
                    <a:pt x="4835" y="0"/>
                    <a:pt x="10800" y="0"/>
                  </a:cubicBezTo>
                  <a:cubicBezTo>
                    <a:pt x="16765" y="0"/>
                    <a:pt x="21600" y="4835"/>
                    <a:pt x="21600" y="10800"/>
                  </a:cubicBezTo>
                  <a:cubicBezTo>
                    <a:pt x="21600" y="16765"/>
                    <a:pt x="16765" y="21600"/>
                    <a:pt x="10800" y="21600"/>
                  </a:cubicBezTo>
                  <a:close/>
                  <a:moveTo>
                    <a:pt x="9723" y="15120"/>
                  </a:moveTo>
                  <a:lnTo>
                    <a:pt x="17359" y="7483"/>
                  </a:lnTo>
                  <a:lnTo>
                    <a:pt x="15832" y="5956"/>
                  </a:lnTo>
                  <a:lnTo>
                    <a:pt x="9723" y="12066"/>
                  </a:lnTo>
                  <a:lnTo>
                    <a:pt x="6668" y="9010"/>
                  </a:lnTo>
                  <a:lnTo>
                    <a:pt x="5141" y="10538"/>
                  </a:lnTo>
                  <a:lnTo>
                    <a:pt x="9723" y="15120"/>
                  </a:lnTo>
                  <a:close/>
                </a:path>
              </a:pathLst>
            </a:custGeom>
            <a:solidFill>
              <a:srgbClr val="00B050"/>
            </a:solidFill>
            <a:ln w="12700" cap="flat">
              <a:noFill/>
              <a:miter lim="400000"/>
            </a:ln>
            <a:effectLst/>
          </p:spPr>
          <p:txBody>
            <a:bodyPr wrap="square" lIns="45719" tIns="45719" rIns="45719" bIns="45719" numCol="1" anchor="ctr">
              <a:noAutofit/>
            </a:bodyPr>
            <a:lstStyle/>
            <a:p>
              <a:endParaRPr>
                <a:latin typeface="+mj-lt"/>
              </a:endParaRPr>
            </a:p>
          </p:txBody>
        </p:sp>
      </p:grpSp>
      <p:grpSp>
        <p:nvGrpSpPr>
          <p:cNvPr id="122" name="Group 121">
            <a:extLst>
              <a:ext uri="{FF2B5EF4-FFF2-40B4-BE49-F238E27FC236}">
                <a16:creationId xmlns:a16="http://schemas.microsoft.com/office/drawing/2014/main" id="{BE5DB137-7159-B491-4822-E04AC20CCFCC}"/>
              </a:ext>
            </a:extLst>
          </p:cNvPr>
          <p:cNvGrpSpPr/>
          <p:nvPr/>
        </p:nvGrpSpPr>
        <p:grpSpPr>
          <a:xfrm>
            <a:off x="2262202" y="3688339"/>
            <a:ext cx="197548" cy="197548"/>
            <a:chOff x="2312194" y="2175838"/>
            <a:chExt cx="462263" cy="462262"/>
          </a:xfrm>
        </p:grpSpPr>
        <p:sp>
          <p:nvSpPr>
            <p:cNvPr id="123" name="Oval 122">
              <a:extLst>
                <a:ext uri="{FF2B5EF4-FFF2-40B4-BE49-F238E27FC236}">
                  <a16:creationId xmlns:a16="http://schemas.microsoft.com/office/drawing/2014/main" id="{60C93719-83F7-7EE6-821E-85D09898B3B8}"/>
                </a:ext>
              </a:extLst>
            </p:cNvPr>
            <p:cNvSpPr/>
            <p:nvPr/>
          </p:nvSpPr>
          <p:spPr>
            <a:xfrm>
              <a:off x="2312194" y="2175838"/>
              <a:ext cx="462263" cy="462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24" name="任意形状 2020">
              <a:extLst>
                <a:ext uri="{FF2B5EF4-FFF2-40B4-BE49-F238E27FC236}">
                  <a16:creationId xmlns:a16="http://schemas.microsoft.com/office/drawing/2014/main" id="{CD9B41A6-8749-5165-94A2-A751BF431D54}"/>
                </a:ext>
              </a:extLst>
            </p:cNvPr>
            <p:cNvSpPr/>
            <p:nvPr/>
          </p:nvSpPr>
          <p:spPr>
            <a:xfrm>
              <a:off x="2352825" y="2216472"/>
              <a:ext cx="381001" cy="38100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6765"/>
                    <a:pt x="0" y="10800"/>
                  </a:cubicBezTo>
                  <a:cubicBezTo>
                    <a:pt x="0" y="4835"/>
                    <a:pt x="4835" y="0"/>
                    <a:pt x="10800" y="0"/>
                  </a:cubicBezTo>
                  <a:cubicBezTo>
                    <a:pt x="16765" y="0"/>
                    <a:pt x="21600" y="4835"/>
                    <a:pt x="21600" y="10800"/>
                  </a:cubicBezTo>
                  <a:cubicBezTo>
                    <a:pt x="21600" y="16765"/>
                    <a:pt x="16765" y="21600"/>
                    <a:pt x="10800" y="21600"/>
                  </a:cubicBezTo>
                  <a:close/>
                  <a:moveTo>
                    <a:pt x="9723" y="15120"/>
                  </a:moveTo>
                  <a:lnTo>
                    <a:pt x="17359" y="7483"/>
                  </a:lnTo>
                  <a:lnTo>
                    <a:pt x="15832" y="5956"/>
                  </a:lnTo>
                  <a:lnTo>
                    <a:pt x="9723" y="12066"/>
                  </a:lnTo>
                  <a:lnTo>
                    <a:pt x="6668" y="9010"/>
                  </a:lnTo>
                  <a:lnTo>
                    <a:pt x="5141" y="10538"/>
                  </a:lnTo>
                  <a:lnTo>
                    <a:pt x="9723" y="15120"/>
                  </a:lnTo>
                  <a:close/>
                </a:path>
              </a:pathLst>
            </a:custGeom>
            <a:solidFill>
              <a:srgbClr val="00B050"/>
            </a:solidFill>
            <a:ln w="12700" cap="flat">
              <a:noFill/>
              <a:miter lim="400000"/>
            </a:ln>
            <a:effectLst/>
          </p:spPr>
          <p:txBody>
            <a:bodyPr wrap="square" lIns="45719" tIns="45719" rIns="45719" bIns="45719" numCol="1" anchor="ctr">
              <a:noAutofit/>
            </a:bodyPr>
            <a:lstStyle/>
            <a:p>
              <a:endParaRPr>
                <a:latin typeface="+mj-lt"/>
              </a:endParaRPr>
            </a:p>
          </p:txBody>
        </p:sp>
      </p:grpSp>
      <p:grpSp>
        <p:nvGrpSpPr>
          <p:cNvPr id="52" name="Group 51">
            <a:extLst>
              <a:ext uri="{FF2B5EF4-FFF2-40B4-BE49-F238E27FC236}">
                <a16:creationId xmlns:a16="http://schemas.microsoft.com/office/drawing/2014/main" id="{E0D5D8B5-8990-46ED-AC8E-BA1C96EF9EE0}"/>
              </a:ext>
            </a:extLst>
          </p:cNvPr>
          <p:cNvGrpSpPr/>
          <p:nvPr/>
        </p:nvGrpSpPr>
        <p:grpSpPr>
          <a:xfrm>
            <a:off x="8051701" y="3628221"/>
            <a:ext cx="197548" cy="197548"/>
            <a:chOff x="2312194" y="2175838"/>
            <a:chExt cx="462263" cy="462262"/>
          </a:xfrm>
        </p:grpSpPr>
        <p:sp>
          <p:nvSpPr>
            <p:cNvPr id="53" name="Oval 52">
              <a:extLst>
                <a:ext uri="{FF2B5EF4-FFF2-40B4-BE49-F238E27FC236}">
                  <a16:creationId xmlns:a16="http://schemas.microsoft.com/office/drawing/2014/main" id="{5D8AC6E8-2E9D-40E6-9286-CBA96CB2556B}"/>
                </a:ext>
              </a:extLst>
            </p:cNvPr>
            <p:cNvSpPr/>
            <p:nvPr/>
          </p:nvSpPr>
          <p:spPr>
            <a:xfrm>
              <a:off x="2312194" y="2175838"/>
              <a:ext cx="462263" cy="462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54" name="任意形状 2020">
              <a:extLst>
                <a:ext uri="{FF2B5EF4-FFF2-40B4-BE49-F238E27FC236}">
                  <a16:creationId xmlns:a16="http://schemas.microsoft.com/office/drawing/2014/main" id="{724A245B-FE8D-41DB-9685-631C833B6159}"/>
                </a:ext>
              </a:extLst>
            </p:cNvPr>
            <p:cNvSpPr/>
            <p:nvPr/>
          </p:nvSpPr>
          <p:spPr>
            <a:xfrm>
              <a:off x="2352825" y="2216472"/>
              <a:ext cx="381001" cy="38100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6765"/>
                    <a:pt x="0" y="10800"/>
                  </a:cubicBezTo>
                  <a:cubicBezTo>
                    <a:pt x="0" y="4835"/>
                    <a:pt x="4835" y="0"/>
                    <a:pt x="10800" y="0"/>
                  </a:cubicBezTo>
                  <a:cubicBezTo>
                    <a:pt x="16765" y="0"/>
                    <a:pt x="21600" y="4835"/>
                    <a:pt x="21600" y="10800"/>
                  </a:cubicBezTo>
                  <a:cubicBezTo>
                    <a:pt x="21600" y="16765"/>
                    <a:pt x="16765" y="21600"/>
                    <a:pt x="10800" y="21600"/>
                  </a:cubicBezTo>
                  <a:close/>
                  <a:moveTo>
                    <a:pt x="9723" y="15120"/>
                  </a:moveTo>
                  <a:lnTo>
                    <a:pt x="17359" y="7483"/>
                  </a:lnTo>
                  <a:lnTo>
                    <a:pt x="15832" y="5956"/>
                  </a:lnTo>
                  <a:lnTo>
                    <a:pt x="9723" y="12066"/>
                  </a:lnTo>
                  <a:lnTo>
                    <a:pt x="6668" y="9010"/>
                  </a:lnTo>
                  <a:lnTo>
                    <a:pt x="5141" y="10538"/>
                  </a:lnTo>
                  <a:lnTo>
                    <a:pt x="9723" y="15120"/>
                  </a:lnTo>
                  <a:close/>
                </a:path>
              </a:pathLst>
            </a:custGeom>
            <a:solidFill>
              <a:srgbClr val="00B050"/>
            </a:solidFill>
            <a:ln w="12700" cap="flat">
              <a:noFill/>
              <a:miter lim="400000"/>
            </a:ln>
            <a:effectLst/>
          </p:spPr>
          <p:txBody>
            <a:bodyPr wrap="square" lIns="45719" tIns="45719" rIns="45719" bIns="45719" numCol="1" anchor="ctr">
              <a:noAutofit/>
            </a:bodyPr>
            <a:lstStyle/>
            <a:p>
              <a:endParaRPr>
                <a:latin typeface="+mj-lt"/>
              </a:endParaRPr>
            </a:p>
          </p:txBody>
        </p:sp>
      </p:grpSp>
      <p:sp>
        <p:nvSpPr>
          <p:cNvPr id="141" name="Oval 140">
            <a:extLst>
              <a:ext uri="{FF2B5EF4-FFF2-40B4-BE49-F238E27FC236}">
                <a16:creationId xmlns:a16="http://schemas.microsoft.com/office/drawing/2014/main" id="{B41BA9FA-0690-B224-4CC8-2C738FBE358A}"/>
              </a:ext>
            </a:extLst>
          </p:cNvPr>
          <p:cNvSpPr/>
          <p:nvPr/>
        </p:nvSpPr>
        <p:spPr>
          <a:xfrm>
            <a:off x="2177215" y="4614558"/>
            <a:ext cx="1014974" cy="1014974"/>
          </a:xfrm>
          <a:prstGeom prst="ellipse">
            <a:avLst/>
          </a:prstGeom>
          <a:ln/>
        </p:spPr>
        <p:style>
          <a:lnRef idx="1">
            <a:schemeClr val="accent5"/>
          </a:lnRef>
          <a:fillRef idx="2">
            <a:schemeClr val="accent5"/>
          </a:fillRef>
          <a:effectRef idx="1">
            <a:schemeClr val="accent5"/>
          </a:effectRef>
          <a:fontRef idx="minor">
            <a:schemeClr val="dk1"/>
          </a:fontRef>
        </p:style>
        <p:txBody>
          <a:bodyPr rtlCol="0" anchor="ctr"/>
          <a:lstStyle/>
          <a:p>
            <a:endParaRPr lang="en-US" dirty="0">
              <a:solidFill>
                <a:srgbClr val="0099F0"/>
              </a:solidFill>
              <a:latin typeface="+mj-lt"/>
            </a:endParaRPr>
          </a:p>
        </p:txBody>
      </p:sp>
      <p:sp>
        <p:nvSpPr>
          <p:cNvPr id="142" name="TextBox 141">
            <a:extLst>
              <a:ext uri="{FF2B5EF4-FFF2-40B4-BE49-F238E27FC236}">
                <a16:creationId xmlns:a16="http://schemas.microsoft.com/office/drawing/2014/main" id="{6CF9CA62-AB14-D5E9-0944-8D4A60FC2F8C}"/>
              </a:ext>
            </a:extLst>
          </p:cNvPr>
          <p:cNvSpPr txBox="1"/>
          <p:nvPr/>
        </p:nvSpPr>
        <p:spPr>
          <a:xfrm>
            <a:off x="2358331" y="4798880"/>
            <a:ext cx="652743" cy="646331"/>
          </a:xfrm>
          <a:prstGeom prst="rect">
            <a:avLst/>
          </a:prstGeom>
          <a:noFill/>
        </p:spPr>
        <p:txBody>
          <a:bodyPr wrap="none" rtlCol="0">
            <a:spAutoFit/>
          </a:bodyPr>
          <a:lstStyle/>
          <a:p>
            <a:pPr algn="ctr"/>
            <a:r>
              <a:rPr lang="en-US" sz="3600" dirty="0">
                <a:solidFill>
                  <a:schemeClr val="bg1"/>
                </a:solidFill>
              </a:rPr>
              <a:t>05</a:t>
            </a:r>
            <a:endParaRPr lang="en-ID" sz="3600" dirty="0">
              <a:solidFill>
                <a:schemeClr val="bg1"/>
              </a:solidFill>
            </a:endParaRPr>
          </a:p>
        </p:txBody>
      </p:sp>
      <p:grpSp>
        <p:nvGrpSpPr>
          <p:cNvPr id="129" name="Group 128">
            <a:extLst>
              <a:ext uri="{FF2B5EF4-FFF2-40B4-BE49-F238E27FC236}">
                <a16:creationId xmlns:a16="http://schemas.microsoft.com/office/drawing/2014/main" id="{C8295AE7-FAF1-E2D8-923F-0BD52687DC85}"/>
              </a:ext>
            </a:extLst>
          </p:cNvPr>
          <p:cNvGrpSpPr/>
          <p:nvPr/>
        </p:nvGrpSpPr>
        <p:grpSpPr>
          <a:xfrm>
            <a:off x="3012004" y="5336223"/>
            <a:ext cx="197548" cy="197548"/>
            <a:chOff x="2312194" y="2175838"/>
            <a:chExt cx="462263" cy="462262"/>
          </a:xfrm>
        </p:grpSpPr>
        <p:sp>
          <p:nvSpPr>
            <p:cNvPr id="130" name="Oval 129">
              <a:extLst>
                <a:ext uri="{FF2B5EF4-FFF2-40B4-BE49-F238E27FC236}">
                  <a16:creationId xmlns:a16="http://schemas.microsoft.com/office/drawing/2014/main" id="{61EADBC8-321C-1552-FDDF-F565C9A0926D}"/>
                </a:ext>
              </a:extLst>
            </p:cNvPr>
            <p:cNvSpPr/>
            <p:nvPr/>
          </p:nvSpPr>
          <p:spPr>
            <a:xfrm>
              <a:off x="2312194" y="2175838"/>
              <a:ext cx="462263" cy="462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131" name="任意形状 2020">
              <a:extLst>
                <a:ext uri="{FF2B5EF4-FFF2-40B4-BE49-F238E27FC236}">
                  <a16:creationId xmlns:a16="http://schemas.microsoft.com/office/drawing/2014/main" id="{A1BF9818-8E4C-DA39-9024-FE3BE2E00458}"/>
                </a:ext>
              </a:extLst>
            </p:cNvPr>
            <p:cNvSpPr/>
            <p:nvPr/>
          </p:nvSpPr>
          <p:spPr>
            <a:xfrm>
              <a:off x="2352825" y="2216472"/>
              <a:ext cx="381001" cy="38100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6765"/>
                    <a:pt x="0" y="10800"/>
                  </a:cubicBezTo>
                  <a:cubicBezTo>
                    <a:pt x="0" y="4835"/>
                    <a:pt x="4835" y="0"/>
                    <a:pt x="10800" y="0"/>
                  </a:cubicBezTo>
                  <a:cubicBezTo>
                    <a:pt x="16765" y="0"/>
                    <a:pt x="21600" y="4835"/>
                    <a:pt x="21600" y="10800"/>
                  </a:cubicBezTo>
                  <a:cubicBezTo>
                    <a:pt x="21600" y="16765"/>
                    <a:pt x="16765" y="21600"/>
                    <a:pt x="10800" y="21600"/>
                  </a:cubicBezTo>
                  <a:close/>
                  <a:moveTo>
                    <a:pt x="9723" y="15120"/>
                  </a:moveTo>
                  <a:lnTo>
                    <a:pt x="17359" y="7483"/>
                  </a:lnTo>
                  <a:lnTo>
                    <a:pt x="15832" y="5956"/>
                  </a:lnTo>
                  <a:lnTo>
                    <a:pt x="9723" y="12066"/>
                  </a:lnTo>
                  <a:lnTo>
                    <a:pt x="6668" y="9010"/>
                  </a:lnTo>
                  <a:lnTo>
                    <a:pt x="5141" y="10538"/>
                  </a:lnTo>
                  <a:lnTo>
                    <a:pt x="9723" y="15120"/>
                  </a:lnTo>
                  <a:close/>
                </a:path>
              </a:pathLst>
            </a:custGeom>
            <a:solidFill>
              <a:srgbClr val="00B050"/>
            </a:solidFill>
            <a:ln w="12700" cap="flat">
              <a:noFill/>
              <a:miter lim="400000"/>
            </a:ln>
            <a:effectLst/>
          </p:spPr>
          <p:txBody>
            <a:bodyPr wrap="square" lIns="45719" tIns="45719" rIns="45719" bIns="45719" numCol="1" anchor="ctr">
              <a:noAutofit/>
            </a:bodyPr>
            <a:lstStyle/>
            <a:p>
              <a:endParaRPr>
                <a:latin typeface="+mj-lt"/>
              </a:endParaRPr>
            </a:p>
          </p:txBody>
        </p:sp>
      </p:grpSp>
      <p:sp>
        <p:nvSpPr>
          <p:cNvPr id="143" name="Oval 142">
            <a:extLst>
              <a:ext uri="{FF2B5EF4-FFF2-40B4-BE49-F238E27FC236}">
                <a16:creationId xmlns:a16="http://schemas.microsoft.com/office/drawing/2014/main" id="{CAF3EE90-D4E6-55C0-19C0-BC4282402BA4}"/>
              </a:ext>
            </a:extLst>
          </p:cNvPr>
          <p:cNvSpPr/>
          <p:nvPr/>
        </p:nvSpPr>
        <p:spPr>
          <a:xfrm>
            <a:off x="6537042" y="4656242"/>
            <a:ext cx="1014974" cy="1014974"/>
          </a:xfrm>
          <a:prstGeom prst="ellipse">
            <a:avLst/>
          </a:prstGeom>
          <a:solidFill>
            <a:schemeClr val="tx2">
              <a:lumMod val="60000"/>
              <a:lumOff val="40000"/>
            </a:schemeClr>
          </a:solidFill>
          <a:ln w="19050" cap="flat">
            <a:gradFill>
              <a:gsLst>
                <a:gs pos="0">
                  <a:schemeClr val="accent1">
                    <a:lumMod val="5000"/>
                    <a:lumOff val="95000"/>
                    <a:alpha val="50000"/>
                  </a:schemeClr>
                </a:gs>
                <a:gs pos="100000">
                  <a:schemeClr val="bg1">
                    <a:alpha val="0"/>
                  </a:schemeClr>
                </a:gs>
              </a:gsLst>
              <a:lin ang="3600000" scaled="0"/>
            </a:gradFill>
            <a:prstDash val="solid"/>
            <a:miter/>
          </a:ln>
          <a:effectLst>
            <a:outerShdw blurRad="571500" dist="381000" dir="5400000" sx="85000" sy="85000" algn="t" rotWithShape="0">
              <a:schemeClr val="accent1">
                <a:alpha val="30000"/>
              </a:schemeClr>
            </a:outerShdw>
          </a:effectLst>
        </p:spPr>
        <p:txBody>
          <a:bodyPr rtlCol="0" anchor="ctr"/>
          <a:lstStyle/>
          <a:p>
            <a:endParaRPr lang="en-US" dirty="0">
              <a:solidFill>
                <a:srgbClr val="0099F0"/>
              </a:solidFill>
              <a:latin typeface="+mj-lt"/>
            </a:endParaRPr>
          </a:p>
        </p:txBody>
      </p:sp>
      <p:sp>
        <p:nvSpPr>
          <p:cNvPr id="144" name="TextBox 143">
            <a:extLst>
              <a:ext uri="{FF2B5EF4-FFF2-40B4-BE49-F238E27FC236}">
                <a16:creationId xmlns:a16="http://schemas.microsoft.com/office/drawing/2014/main" id="{19907BF9-A7B3-E7BF-BC1A-4E4405E1F269}"/>
              </a:ext>
            </a:extLst>
          </p:cNvPr>
          <p:cNvSpPr txBox="1"/>
          <p:nvPr/>
        </p:nvSpPr>
        <p:spPr>
          <a:xfrm>
            <a:off x="6718158" y="4840564"/>
            <a:ext cx="652743" cy="646331"/>
          </a:xfrm>
          <a:prstGeom prst="rect">
            <a:avLst/>
          </a:prstGeom>
          <a:solidFill>
            <a:schemeClr val="tx2">
              <a:lumMod val="60000"/>
              <a:lumOff val="40000"/>
            </a:schemeClr>
          </a:solidFill>
        </p:spPr>
        <p:txBody>
          <a:bodyPr wrap="none" rtlCol="0">
            <a:spAutoFit/>
          </a:bodyPr>
          <a:lstStyle/>
          <a:p>
            <a:pPr algn="ctr"/>
            <a:r>
              <a:rPr lang="en-US" sz="3600" dirty="0">
                <a:solidFill>
                  <a:schemeClr val="bg1"/>
                </a:solidFill>
              </a:rPr>
              <a:t>06</a:t>
            </a:r>
            <a:endParaRPr lang="en-ID" sz="3600" dirty="0">
              <a:solidFill>
                <a:schemeClr val="bg1"/>
              </a:solidFill>
            </a:endParaRPr>
          </a:p>
        </p:txBody>
      </p:sp>
      <p:grpSp>
        <p:nvGrpSpPr>
          <p:cNvPr id="63" name="Group 62">
            <a:extLst>
              <a:ext uri="{FF2B5EF4-FFF2-40B4-BE49-F238E27FC236}">
                <a16:creationId xmlns:a16="http://schemas.microsoft.com/office/drawing/2014/main" id="{F65C17CB-AA0D-4911-9AB0-55A688524D9B}"/>
              </a:ext>
            </a:extLst>
          </p:cNvPr>
          <p:cNvGrpSpPr/>
          <p:nvPr/>
        </p:nvGrpSpPr>
        <p:grpSpPr>
          <a:xfrm>
            <a:off x="7346969" y="5332500"/>
            <a:ext cx="197548" cy="197548"/>
            <a:chOff x="2312194" y="2175838"/>
            <a:chExt cx="462263" cy="462262"/>
          </a:xfrm>
        </p:grpSpPr>
        <p:sp>
          <p:nvSpPr>
            <p:cNvPr id="64" name="Oval 63">
              <a:extLst>
                <a:ext uri="{FF2B5EF4-FFF2-40B4-BE49-F238E27FC236}">
                  <a16:creationId xmlns:a16="http://schemas.microsoft.com/office/drawing/2014/main" id="{10CFFE83-816C-4618-8138-77B692473488}"/>
                </a:ext>
              </a:extLst>
            </p:cNvPr>
            <p:cNvSpPr/>
            <p:nvPr/>
          </p:nvSpPr>
          <p:spPr>
            <a:xfrm>
              <a:off x="2312194" y="2175838"/>
              <a:ext cx="462263" cy="462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sp>
          <p:nvSpPr>
            <p:cNvPr id="65" name="任意形状 2020">
              <a:extLst>
                <a:ext uri="{FF2B5EF4-FFF2-40B4-BE49-F238E27FC236}">
                  <a16:creationId xmlns:a16="http://schemas.microsoft.com/office/drawing/2014/main" id="{62A256C4-A12B-4B16-ACEA-898A977399FD}"/>
                </a:ext>
              </a:extLst>
            </p:cNvPr>
            <p:cNvSpPr/>
            <p:nvPr/>
          </p:nvSpPr>
          <p:spPr>
            <a:xfrm>
              <a:off x="2352825" y="2216472"/>
              <a:ext cx="381001" cy="38100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4835" y="21600"/>
                    <a:pt x="0" y="16765"/>
                    <a:pt x="0" y="10800"/>
                  </a:cubicBezTo>
                  <a:cubicBezTo>
                    <a:pt x="0" y="4835"/>
                    <a:pt x="4835" y="0"/>
                    <a:pt x="10800" y="0"/>
                  </a:cubicBezTo>
                  <a:cubicBezTo>
                    <a:pt x="16765" y="0"/>
                    <a:pt x="21600" y="4835"/>
                    <a:pt x="21600" y="10800"/>
                  </a:cubicBezTo>
                  <a:cubicBezTo>
                    <a:pt x="21600" y="16765"/>
                    <a:pt x="16765" y="21600"/>
                    <a:pt x="10800" y="21600"/>
                  </a:cubicBezTo>
                  <a:close/>
                  <a:moveTo>
                    <a:pt x="9723" y="15120"/>
                  </a:moveTo>
                  <a:lnTo>
                    <a:pt x="17359" y="7483"/>
                  </a:lnTo>
                  <a:lnTo>
                    <a:pt x="15832" y="5956"/>
                  </a:lnTo>
                  <a:lnTo>
                    <a:pt x="9723" y="12066"/>
                  </a:lnTo>
                  <a:lnTo>
                    <a:pt x="6668" y="9010"/>
                  </a:lnTo>
                  <a:lnTo>
                    <a:pt x="5141" y="10538"/>
                  </a:lnTo>
                  <a:lnTo>
                    <a:pt x="9723" y="15120"/>
                  </a:lnTo>
                  <a:close/>
                </a:path>
              </a:pathLst>
            </a:custGeom>
            <a:solidFill>
              <a:srgbClr val="00B050"/>
            </a:solidFill>
            <a:ln w="12700" cap="flat">
              <a:noFill/>
              <a:miter lim="400000"/>
            </a:ln>
            <a:effectLst/>
          </p:spPr>
          <p:txBody>
            <a:bodyPr wrap="square" lIns="45719" tIns="45719" rIns="45719" bIns="45719" numCol="1" anchor="ctr">
              <a:noAutofit/>
            </a:bodyPr>
            <a:lstStyle/>
            <a:p>
              <a:endParaRPr>
                <a:latin typeface="+mj-lt"/>
              </a:endParaRPr>
            </a:p>
          </p:txBody>
        </p:sp>
      </p:grpSp>
    </p:spTree>
    <p:extLst>
      <p:ext uri="{BB962C8B-B14F-4D97-AF65-F5344CB8AC3E}">
        <p14:creationId xmlns:p14="http://schemas.microsoft.com/office/powerpoint/2010/main" val="256802828"/>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500"/>
                                  </p:stCondLst>
                                  <p:childTnLst>
                                    <p:set>
                                      <p:cBhvr>
                                        <p:cTn id="6" dur="1" fill="hold">
                                          <p:stCondLst>
                                            <p:cond delay="0"/>
                                          </p:stCondLst>
                                        </p:cTn>
                                        <p:tgtEl>
                                          <p:spTgt spid="52"/>
                                        </p:tgtEl>
                                        <p:attrNameLst>
                                          <p:attrName>style.visibility</p:attrName>
                                        </p:attrNameLst>
                                      </p:cBhvr>
                                      <p:to>
                                        <p:strVal val="visible"/>
                                      </p:to>
                                    </p:set>
                                    <p:anim calcmode="lin" valueType="num">
                                      <p:cBhvr>
                                        <p:cTn id="7" dur="1000" fill="hold"/>
                                        <p:tgtEl>
                                          <p:spTgt spid="52"/>
                                        </p:tgtEl>
                                        <p:attrNameLst>
                                          <p:attrName>ppt_w</p:attrName>
                                        </p:attrNameLst>
                                      </p:cBhvr>
                                      <p:tavLst>
                                        <p:tav tm="0">
                                          <p:val>
                                            <p:fltVal val="0"/>
                                          </p:val>
                                        </p:tav>
                                        <p:tav tm="100000">
                                          <p:val>
                                            <p:strVal val="#ppt_w"/>
                                          </p:val>
                                        </p:tav>
                                      </p:tavLst>
                                    </p:anim>
                                    <p:anim calcmode="lin" valueType="num">
                                      <p:cBhvr>
                                        <p:cTn id="8" dur="1000" fill="hold"/>
                                        <p:tgtEl>
                                          <p:spTgt spid="52"/>
                                        </p:tgtEl>
                                        <p:attrNameLst>
                                          <p:attrName>ppt_h</p:attrName>
                                        </p:attrNameLst>
                                      </p:cBhvr>
                                      <p:tavLst>
                                        <p:tav tm="0">
                                          <p:val>
                                            <p:fltVal val="0"/>
                                          </p:val>
                                        </p:tav>
                                        <p:tav tm="100000">
                                          <p:val>
                                            <p:strVal val="#ppt_h"/>
                                          </p:val>
                                        </p:tav>
                                      </p:tavLst>
                                    </p:anim>
                                    <p:anim calcmode="lin" valueType="num">
                                      <p:cBhvr>
                                        <p:cTn id="9" dur="1000" fill="hold"/>
                                        <p:tgtEl>
                                          <p:spTgt spid="52"/>
                                        </p:tgtEl>
                                        <p:attrNameLst>
                                          <p:attrName>style.rotation</p:attrName>
                                        </p:attrNameLst>
                                      </p:cBhvr>
                                      <p:tavLst>
                                        <p:tav tm="0">
                                          <p:val>
                                            <p:fltVal val="360"/>
                                          </p:val>
                                        </p:tav>
                                        <p:tav tm="100000">
                                          <p:val>
                                            <p:fltVal val="0"/>
                                          </p:val>
                                        </p:tav>
                                      </p:tavLst>
                                    </p:anim>
                                    <p:animEffect transition="in" filter="fade">
                                      <p:cBhvr>
                                        <p:cTn id="10" dur="1000"/>
                                        <p:tgtEl>
                                          <p:spTgt spid="52"/>
                                        </p:tgtEl>
                                      </p:cBhvr>
                                    </p:animEffect>
                                  </p:childTnLst>
                                </p:cTn>
                              </p:par>
                              <p:par>
                                <p:cTn id="11" presetID="42" presetClass="path" presetSubtype="0" accel="5000" decel="95000" fill="hold" nodeType="withEffect">
                                  <p:stCondLst>
                                    <p:cond delay="500"/>
                                  </p:stCondLst>
                                  <p:childTnLst>
                                    <p:animMotion origin="layout" path="M 0 0 L 0 0.08657 " pathEditMode="relative" rAng="0" ptsTypes="AA">
                                      <p:cBhvr>
                                        <p:cTn id="12" dur="1000" spd="-100000" fill="hold"/>
                                        <p:tgtEl>
                                          <p:spTgt spid="52"/>
                                        </p:tgtEl>
                                        <p:attrNameLst>
                                          <p:attrName>ppt_x</p:attrName>
                                          <p:attrName>ppt_y</p:attrName>
                                        </p:attrNameLst>
                                      </p:cBhvr>
                                      <p:rCtr x="0" y="4329"/>
                                    </p:animMotion>
                                  </p:childTnLst>
                                </p:cTn>
                              </p:par>
                              <p:par>
                                <p:cTn id="13" presetID="49" presetClass="entr" presetSubtype="0" decel="100000" fill="hold" nodeType="withEffect">
                                  <p:stCondLst>
                                    <p:cond delay="750"/>
                                  </p:stCondLst>
                                  <p:childTnLst>
                                    <p:set>
                                      <p:cBhvr>
                                        <p:cTn id="14" dur="1" fill="hold">
                                          <p:stCondLst>
                                            <p:cond delay="0"/>
                                          </p:stCondLst>
                                        </p:cTn>
                                        <p:tgtEl>
                                          <p:spTgt spid="63"/>
                                        </p:tgtEl>
                                        <p:attrNameLst>
                                          <p:attrName>style.visibility</p:attrName>
                                        </p:attrNameLst>
                                      </p:cBhvr>
                                      <p:to>
                                        <p:strVal val="visible"/>
                                      </p:to>
                                    </p:set>
                                    <p:anim calcmode="lin" valueType="num">
                                      <p:cBhvr>
                                        <p:cTn id="15" dur="1000" fill="hold"/>
                                        <p:tgtEl>
                                          <p:spTgt spid="63"/>
                                        </p:tgtEl>
                                        <p:attrNameLst>
                                          <p:attrName>ppt_w</p:attrName>
                                        </p:attrNameLst>
                                      </p:cBhvr>
                                      <p:tavLst>
                                        <p:tav tm="0">
                                          <p:val>
                                            <p:fltVal val="0"/>
                                          </p:val>
                                        </p:tav>
                                        <p:tav tm="100000">
                                          <p:val>
                                            <p:strVal val="#ppt_w"/>
                                          </p:val>
                                        </p:tav>
                                      </p:tavLst>
                                    </p:anim>
                                    <p:anim calcmode="lin" valueType="num">
                                      <p:cBhvr>
                                        <p:cTn id="16" dur="1000" fill="hold"/>
                                        <p:tgtEl>
                                          <p:spTgt spid="63"/>
                                        </p:tgtEl>
                                        <p:attrNameLst>
                                          <p:attrName>ppt_h</p:attrName>
                                        </p:attrNameLst>
                                      </p:cBhvr>
                                      <p:tavLst>
                                        <p:tav tm="0">
                                          <p:val>
                                            <p:fltVal val="0"/>
                                          </p:val>
                                        </p:tav>
                                        <p:tav tm="100000">
                                          <p:val>
                                            <p:strVal val="#ppt_h"/>
                                          </p:val>
                                        </p:tav>
                                      </p:tavLst>
                                    </p:anim>
                                    <p:anim calcmode="lin" valueType="num">
                                      <p:cBhvr>
                                        <p:cTn id="17" dur="1000" fill="hold"/>
                                        <p:tgtEl>
                                          <p:spTgt spid="63"/>
                                        </p:tgtEl>
                                        <p:attrNameLst>
                                          <p:attrName>style.rotation</p:attrName>
                                        </p:attrNameLst>
                                      </p:cBhvr>
                                      <p:tavLst>
                                        <p:tav tm="0">
                                          <p:val>
                                            <p:fltVal val="360"/>
                                          </p:val>
                                        </p:tav>
                                        <p:tav tm="100000">
                                          <p:val>
                                            <p:fltVal val="0"/>
                                          </p:val>
                                        </p:tav>
                                      </p:tavLst>
                                    </p:anim>
                                    <p:animEffect transition="in" filter="fade">
                                      <p:cBhvr>
                                        <p:cTn id="18" dur="1000"/>
                                        <p:tgtEl>
                                          <p:spTgt spid="63"/>
                                        </p:tgtEl>
                                      </p:cBhvr>
                                    </p:animEffect>
                                  </p:childTnLst>
                                </p:cTn>
                              </p:par>
                              <p:par>
                                <p:cTn id="19" presetID="42" presetClass="path" presetSubtype="0" accel="5000" decel="95000" fill="hold" nodeType="withEffect">
                                  <p:stCondLst>
                                    <p:cond delay="750"/>
                                  </p:stCondLst>
                                  <p:childTnLst>
                                    <p:animMotion origin="layout" path="M 0 0 L 0 0.08657 " pathEditMode="relative" rAng="0" ptsTypes="AA">
                                      <p:cBhvr>
                                        <p:cTn id="20" dur="1000" spd="-100000" fill="hold"/>
                                        <p:tgtEl>
                                          <p:spTgt spid="63"/>
                                        </p:tgtEl>
                                        <p:attrNameLst>
                                          <p:attrName>ppt_x</p:attrName>
                                          <p:attrName>ppt_y</p:attrName>
                                        </p:attrNameLst>
                                      </p:cBhvr>
                                      <p:rCtr x="0" y="4329"/>
                                    </p:animMotion>
                                  </p:childTnLst>
                                </p:cTn>
                              </p:par>
                              <p:par>
                                <p:cTn id="21" presetID="18" presetClass="entr" presetSubtype="6" fill="hold" grpId="0" nodeType="withEffect">
                                  <p:stCondLst>
                                    <p:cond delay="250"/>
                                  </p:stCondLst>
                                  <p:childTnLst>
                                    <p:set>
                                      <p:cBhvr>
                                        <p:cTn id="22" dur="1" fill="hold">
                                          <p:stCondLst>
                                            <p:cond delay="0"/>
                                          </p:stCondLst>
                                        </p:cTn>
                                        <p:tgtEl>
                                          <p:spTgt spid="34"/>
                                        </p:tgtEl>
                                        <p:attrNameLst>
                                          <p:attrName>style.visibility</p:attrName>
                                        </p:attrNameLst>
                                      </p:cBhvr>
                                      <p:to>
                                        <p:strVal val="visible"/>
                                      </p:to>
                                    </p:set>
                                    <p:animEffect transition="in" filter="strips(downRight)">
                                      <p:cBhvr>
                                        <p:cTn id="23" dur="750"/>
                                        <p:tgtEl>
                                          <p:spTgt spid="34"/>
                                        </p:tgtEl>
                                      </p:cBhvr>
                                    </p:animEffect>
                                  </p:childTnLst>
                                </p:cTn>
                              </p:par>
                              <p:par>
                                <p:cTn id="24" presetID="10" presetClass="entr" presetSubtype="0" fill="hold" grpId="0" nodeType="withEffect">
                                  <p:stCondLst>
                                    <p:cond delay="750"/>
                                  </p:stCondLst>
                                  <p:childTnLst>
                                    <p:set>
                                      <p:cBhvr>
                                        <p:cTn id="25" dur="1" fill="hold">
                                          <p:stCondLst>
                                            <p:cond delay="0"/>
                                          </p:stCondLst>
                                        </p:cTn>
                                        <p:tgtEl>
                                          <p:spTgt spid="35"/>
                                        </p:tgtEl>
                                        <p:attrNameLst>
                                          <p:attrName>style.visibility</p:attrName>
                                        </p:attrNameLst>
                                      </p:cBhvr>
                                      <p:to>
                                        <p:strVal val="visible"/>
                                      </p:to>
                                    </p:set>
                                    <p:animEffect transition="in" filter="fade">
                                      <p:cBhvr>
                                        <p:cTn id="26" dur="750"/>
                                        <p:tgtEl>
                                          <p:spTgt spid="35"/>
                                        </p:tgtEl>
                                      </p:cBhvr>
                                    </p:animEffect>
                                  </p:childTnLst>
                                </p:cTn>
                              </p:par>
                              <p:par>
                                <p:cTn id="27" presetID="42" presetClass="path" presetSubtype="0" repeatCount="indefinite" autoRev="1" fill="hold" grpId="1" nodeType="withEffect">
                                  <p:stCondLst>
                                    <p:cond delay="750"/>
                                  </p:stCondLst>
                                  <p:childTnLst>
                                    <p:animMotion origin="layout" path="M 1.66667E-6 3.7037E-6 L 1.66667E-6 -0.26829 " pathEditMode="relative" rAng="0" ptsTypes="AA">
                                      <p:cBhvr>
                                        <p:cTn id="28" dur="2000" fill="hold"/>
                                        <p:tgtEl>
                                          <p:spTgt spid="35"/>
                                        </p:tgtEl>
                                        <p:attrNameLst>
                                          <p:attrName>ppt_x</p:attrName>
                                          <p:attrName>ppt_y</p:attrName>
                                        </p:attrNameLst>
                                      </p:cBhvr>
                                      <p:rCtr x="0" y="-13426"/>
                                    </p:animMotion>
                                  </p:childTnLst>
                                </p:cTn>
                              </p:par>
                              <p:par>
                                <p:cTn id="29" presetID="2" presetClass="entr" presetSubtype="4" accel="12000" decel="88000" fill="hold"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1250" fill="hold"/>
                                        <p:tgtEl>
                                          <p:spTgt spid="47"/>
                                        </p:tgtEl>
                                        <p:attrNameLst>
                                          <p:attrName>ppt_x</p:attrName>
                                        </p:attrNameLst>
                                      </p:cBhvr>
                                      <p:tavLst>
                                        <p:tav tm="0">
                                          <p:val>
                                            <p:strVal val="#ppt_x"/>
                                          </p:val>
                                        </p:tav>
                                        <p:tav tm="100000">
                                          <p:val>
                                            <p:strVal val="#ppt_x"/>
                                          </p:val>
                                        </p:tav>
                                      </p:tavLst>
                                    </p:anim>
                                    <p:anim calcmode="lin" valueType="num">
                                      <p:cBhvr additive="base">
                                        <p:cTn id="32" dur="1250" fill="hold"/>
                                        <p:tgtEl>
                                          <p:spTgt spid="47"/>
                                        </p:tgtEl>
                                        <p:attrNameLst>
                                          <p:attrName>ppt_y</p:attrName>
                                        </p:attrNameLst>
                                      </p:cBhvr>
                                      <p:tavLst>
                                        <p:tav tm="0">
                                          <p:val>
                                            <p:strVal val="1+#ppt_h/2"/>
                                          </p:val>
                                        </p:tav>
                                        <p:tav tm="100000">
                                          <p:val>
                                            <p:strVal val="#ppt_y"/>
                                          </p:val>
                                        </p:tav>
                                      </p:tavLst>
                                    </p:anim>
                                  </p:childTnLst>
                                </p:cTn>
                              </p:par>
                              <p:par>
                                <p:cTn id="33" presetID="2" presetClass="entr" presetSubtype="4" accel="12000" decel="88000" fill="hold" grpId="0" nodeType="withEffect">
                                  <p:stCondLst>
                                    <p:cond delay="0"/>
                                  </p:stCondLst>
                                  <p:childTnLst>
                                    <p:set>
                                      <p:cBhvr>
                                        <p:cTn id="34" dur="1" fill="hold">
                                          <p:stCondLst>
                                            <p:cond delay="0"/>
                                          </p:stCondLst>
                                        </p:cTn>
                                        <p:tgtEl>
                                          <p:spTgt spid="48"/>
                                        </p:tgtEl>
                                        <p:attrNameLst>
                                          <p:attrName>style.visibility</p:attrName>
                                        </p:attrNameLst>
                                      </p:cBhvr>
                                      <p:to>
                                        <p:strVal val="visible"/>
                                      </p:to>
                                    </p:set>
                                    <p:anim calcmode="lin" valueType="num">
                                      <p:cBhvr additive="base">
                                        <p:cTn id="35" dur="1250" fill="hold"/>
                                        <p:tgtEl>
                                          <p:spTgt spid="48"/>
                                        </p:tgtEl>
                                        <p:attrNameLst>
                                          <p:attrName>ppt_x</p:attrName>
                                        </p:attrNameLst>
                                      </p:cBhvr>
                                      <p:tavLst>
                                        <p:tav tm="0">
                                          <p:val>
                                            <p:strVal val="#ppt_x"/>
                                          </p:val>
                                        </p:tav>
                                        <p:tav tm="100000">
                                          <p:val>
                                            <p:strVal val="#ppt_x"/>
                                          </p:val>
                                        </p:tav>
                                      </p:tavLst>
                                    </p:anim>
                                    <p:anim calcmode="lin" valueType="num">
                                      <p:cBhvr additive="base">
                                        <p:cTn id="36" dur="1250" fill="hold"/>
                                        <p:tgtEl>
                                          <p:spTgt spid="48"/>
                                        </p:tgtEl>
                                        <p:attrNameLst>
                                          <p:attrName>ppt_y</p:attrName>
                                        </p:attrNameLst>
                                      </p:cBhvr>
                                      <p:tavLst>
                                        <p:tav tm="0">
                                          <p:val>
                                            <p:strVal val="1+#ppt_h/2"/>
                                          </p:val>
                                        </p:tav>
                                        <p:tav tm="100000">
                                          <p:val>
                                            <p:strVal val="#ppt_y"/>
                                          </p:val>
                                        </p:tav>
                                      </p:tavLst>
                                    </p:anim>
                                  </p:childTnLst>
                                </p:cTn>
                              </p:par>
                              <p:par>
                                <p:cTn id="37" presetID="2" presetClass="entr" presetSubtype="4" accel="12000" decel="88000" fill="hold" grpId="0" nodeType="withEffect">
                                  <p:stCondLst>
                                    <p:cond delay="0"/>
                                  </p:stCondLst>
                                  <p:childTnLst>
                                    <p:set>
                                      <p:cBhvr>
                                        <p:cTn id="38" dur="1" fill="hold">
                                          <p:stCondLst>
                                            <p:cond delay="0"/>
                                          </p:stCondLst>
                                        </p:cTn>
                                        <p:tgtEl>
                                          <p:spTgt spid="59"/>
                                        </p:tgtEl>
                                        <p:attrNameLst>
                                          <p:attrName>style.visibility</p:attrName>
                                        </p:attrNameLst>
                                      </p:cBhvr>
                                      <p:to>
                                        <p:strVal val="visible"/>
                                      </p:to>
                                    </p:set>
                                    <p:anim calcmode="lin" valueType="num">
                                      <p:cBhvr additive="base">
                                        <p:cTn id="39" dur="1250" fill="hold"/>
                                        <p:tgtEl>
                                          <p:spTgt spid="59"/>
                                        </p:tgtEl>
                                        <p:attrNameLst>
                                          <p:attrName>ppt_x</p:attrName>
                                        </p:attrNameLst>
                                      </p:cBhvr>
                                      <p:tavLst>
                                        <p:tav tm="0">
                                          <p:val>
                                            <p:strVal val="#ppt_x"/>
                                          </p:val>
                                        </p:tav>
                                        <p:tav tm="100000">
                                          <p:val>
                                            <p:strVal val="#ppt_x"/>
                                          </p:val>
                                        </p:tav>
                                      </p:tavLst>
                                    </p:anim>
                                    <p:anim calcmode="lin" valueType="num">
                                      <p:cBhvr additive="base">
                                        <p:cTn id="40" dur="1250" fill="hold"/>
                                        <p:tgtEl>
                                          <p:spTgt spid="59"/>
                                        </p:tgtEl>
                                        <p:attrNameLst>
                                          <p:attrName>ppt_y</p:attrName>
                                        </p:attrNameLst>
                                      </p:cBhvr>
                                      <p:tavLst>
                                        <p:tav tm="0">
                                          <p:val>
                                            <p:strVal val="1+#ppt_h/2"/>
                                          </p:val>
                                        </p:tav>
                                        <p:tav tm="100000">
                                          <p:val>
                                            <p:strVal val="#ppt_y"/>
                                          </p:val>
                                        </p:tav>
                                      </p:tavLst>
                                    </p:anim>
                                  </p:childTnLst>
                                </p:cTn>
                              </p:par>
                              <p:par>
                                <p:cTn id="41" presetID="2" presetClass="entr" presetSubtype="4" accel="12000" decel="88000" fill="hold" nodeType="withEffect">
                                  <p:stCondLst>
                                    <p:cond delay="0"/>
                                  </p:stCondLst>
                                  <p:childTnLst>
                                    <p:set>
                                      <p:cBhvr>
                                        <p:cTn id="42" dur="1" fill="hold">
                                          <p:stCondLst>
                                            <p:cond delay="0"/>
                                          </p:stCondLst>
                                        </p:cTn>
                                        <p:tgtEl>
                                          <p:spTgt spid="58"/>
                                        </p:tgtEl>
                                        <p:attrNameLst>
                                          <p:attrName>style.visibility</p:attrName>
                                        </p:attrNameLst>
                                      </p:cBhvr>
                                      <p:to>
                                        <p:strVal val="visible"/>
                                      </p:to>
                                    </p:set>
                                    <p:anim calcmode="lin" valueType="num">
                                      <p:cBhvr additive="base">
                                        <p:cTn id="43" dur="1250" fill="hold"/>
                                        <p:tgtEl>
                                          <p:spTgt spid="58"/>
                                        </p:tgtEl>
                                        <p:attrNameLst>
                                          <p:attrName>ppt_x</p:attrName>
                                        </p:attrNameLst>
                                      </p:cBhvr>
                                      <p:tavLst>
                                        <p:tav tm="0">
                                          <p:val>
                                            <p:strVal val="#ppt_x"/>
                                          </p:val>
                                        </p:tav>
                                        <p:tav tm="100000">
                                          <p:val>
                                            <p:strVal val="#ppt_x"/>
                                          </p:val>
                                        </p:tav>
                                      </p:tavLst>
                                    </p:anim>
                                    <p:anim calcmode="lin" valueType="num">
                                      <p:cBhvr additive="base">
                                        <p:cTn id="44" dur="1250" fill="hold"/>
                                        <p:tgtEl>
                                          <p:spTgt spid="58"/>
                                        </p:tgtEl>
                                        <p:attrNameLst>
                                          <p:attrName>ppt_y</p:attrName>
                                        </p:attrNameLst>
                                      </p:cBhvr>
                                      <p:tavLst>
                                        <p:tav tm="0">
                                          <p:val>
                                            <p:strVal val="1+#ppt_h/2"/>
                                          </p:val>
                                        </p:tav>
                                        <p:tav tm="100000">
                                          <p:val>
                                            <p:strVal val="#ppt_y"/>
                                          </p:val>
                                        </p:tav>
                                      </p:tavLst>
                                    </p:anim>
                                  </p:childTnLst>
                                </p:cTn>
                              </p:par>
                              <p:par>
                                <p:cTn id="45" presetID="2" presetClass="entr" presetSubtype="4" accel="12000" decel="88000" fill="hold" grpId="0" nodeType="withEffect">
                                  <p:stCondLst>
                                    <p:cond delay="250"/>
                                  </p:stCondLst>
                                  <p:childTnLst>
                                    <p:set>
                                      <p:cBhvr>
                                        <p:cTn id="46" dur="1" fill="hold">
                                          <p:stCondLst>
                                            <p:cond delay="0"/>
                                          </p:stCondLst>
                                        </p:cTn>
                                        <p:tgtEl>
                                          <p:spTgt spid="77"/>
                                        </p:tgtEl>
                                        <p:attrNameLst>
                                          <p:attrName>style.visibility</p:attrName>
                                        </p:attrNameLst>
                                      </p:cBhvr>
                                      <p:to>
                                        <p:strVal val="visible"/>
                                      </p:to>
                                    </p:set>
                                    <p:anim calcmode="lin" valueType="num">
                                      <p:cBhvr additive="base">
                                        <p:cTn id="47" dur="1250" fill="hold"/>
                                        <p:tgtEl>
                                          <p:spTgt spid="77"/>
                                        </p:tgtEl>
                                        <p:attrNameLst>
                                          <p:attrName>ppt_x</p:attrName>
                                        </p:attrNameLst>
                                      </p:cBhvr>
                                      <p:tavLst>
                                        <p:tav tm="0">
                                          <p:val>
                                            <p:strVal val="#ppt_x"/>
                                          </p:val>
                                        </p:tav>
                                        <p:tav tm="100000">
                                          <p:val>
                                            <p:strVal val="#ppt_x"/>
                                          </p:val>
                                        </p:tav>
                                      </p:tavLst>
                                    </p:anim>
                                    <p:anim calcmode="lin" valueType="num">
                                      <p:cBhvr additive="base">
                                        <p:cTn id="48" dur="1250" fill="hold"/>
                                        <p:tgtEl>
                                          <p:spTgt spid="77"/>
                                        </p:tgtEl>
                                        <p:attrNameLst>
                                          <p:attrName>ppt_y</p:attrName>
                                        </p:attrNameLst>
                                      </p:cBhvr>
                                      <p:tavLst>
                                        <p:tav tm="0">
                                          <p:val>
                                            <p:strVal val="1+#ppt_h/2"/>
                                          </p:val>
                                        </p:tav>
                                        <p:tav tm="100000">
                                          <p:val>
                                            <p:strVal val="#ppt_y"/>
                                          </p:val>
                                        </p:tav>
                                      </p:tavLst>
                                    </p:anim>
                                  </p:childTnLst>
                                </p:cTn>
                              </p:par>
                              <p:par>
                                <p:cTn id="49" presetID="2" presetClass="entr" presetSubtype="4" accel="12000" decel="88000" fill="hold" nodeType="withEffect">
                                  <p:stCondLst>
                                    <p:cond delay="0"/>
                                  </p:stCondLst>
                                  <p:childTnLst>
                                    <p:set>
                                      <p:cBhvr>
                                        <p:cTn id="50" dur="1" fill="hold">
                                          <p:stCondLst>
                                            <p:cond delay="0"/>
                                          </p:stCondLst>
                                        </p:cTn>
                                        <p:tgtEl>
                                          <p:spTgt spid="90"/>
                                        </p:tgtEl>
                                        <p:attrNameLst>
                                          <p:attrName>style.visibility</p:attrName>
                                        </p:attrNameLst>
                                      </p:cBhvr>
                                      <p:to>
                                        <p:strVal val="visible"/>
                                      </p:to>
                                    </p:set>
                                    <p:anim calcmode="lin" valueType="num">
                                      <p:cBhvr additive="base">
                                        <p:cTn id="51" dur="1250" fill="hold"/>
                                        <p:tgtEl>
                                          <p:spTgt spid="90"/>
                                        </p:tgtEl>
                                        <p:attrNameLst>
                                          <p:attrName>ppt_x</p:attrName>
                                        </p:attrNameLst>
                                      </p:cBhvr>
                                      <p:tavLst>
                                        <p:tav tm="0">
                                          <p:val>
                                            <p:strVal val="#ppt_x"/>
                                          </p:val>
                                        </p:tav>
                                        <p:tav tm="100000">
                                          <p:val>
                                            <p:strVal val="#ppt_x"/>
                                          </p:val>
                                        </p:tav>
                                      </p:tavLst>
                                    </p:anim>
                                    <p:anim calcmode="lin" valueType="num">
                                      <p:cBhvr additive="base">
                                        <p:cTn id="52" dur="1250" fill="hold"/>
                                        <p:tgtEl>
                                          <p:spTgt spid="90"/>
                                        </p:tgtEl>
                                        <p:attrNameLst>
                                          <p:attrName>ppt_y</p:attrName>
                                        </p:attrNameLst>
                                      </p:cBhvr>
                                      <p:tavLst>
                                        <p:tav tm="0">
                                          <p:val>
                                            <p:strVal val="1+#ppt_h/2"/>
                                          </p:val>
                                        </p:tav>
                                        <p:tav tm="100000">
                                          <p:val>
                                            <p:strVal val="#ppt_y"/>
                                          </p:val>
                                        </p:tav>
                                      </p:tavLst>
                                    </p:anim>
                                  </p:childTnLst>
                                </p:cTn>
                              </p:par>
                              <p:par>
                                <p:cTn id="53" presetID="49" presetClass="entr" presetSubtype="0" decel="100000" fill="hold" nodeType="withEffect">
                                  <p:stCondLst>
                                    <p:cond delay="750"/>
                                  </p:stCondLst>
                                  <p:childTnLst>
                                    <p:set>
                                      <p:cBhvr>
                                        <p:cTn id="54" dur="1" fill="hold">
                                          <p:stCondLst>
                                            <p:cond delay="0"/>
                                          </p:stCondLst>
                                        </p:cTn>
                                        <p:tgtEl>
                                          <p:spTgt spid="93"/>
                                        </p:tgtEl>
                                        <p:attrNameLst>
                                          <p:attrName>style.visibility</p:attrName>
                                        </p:attrNameLst>
                                      </p:cBhvr>
                                      <p:to>
                                        <p:strVal val="visible"/>
                                      </p:to>
                                    </p:set>
                                    <p:anim calcmode="lin" valueType="num">
                                      <p:cBhvr>
                                        <p:cTn id="55" dur="1000" fill="hold"/>
                                        <p:tgtEl>
                                          <p:spTgt spid="93"/>
                                        </p:tgtEl>
                                        <p:attrNameLst>
                                          <p:attrName>ppt_w</p:attrName>
                                        </p:attrNameLst>
                                      </p:cBhvr>
                                      <p:tavLst>
                                        <p:tav tm="0">
                                          <p:val>
                                            <p:fltVal val="0"/>
                                          </p:val>
                                        </p:tav>
                                        <p:tav tm="100000">
                                          <p:val>
                                            <p:strVal val="#ppt_w"/>
                                          </p:val>
                                        </p:tav>
                                      </p:tavLst>
                                    </p:anim>
                                    <p:anim calcmode="lin" valueType="num">
                                      <p:cBhvr>
                                        <p:cTn id="56" dur="1000" fill="hold"/>
                                        <p:tgtEl>
                                          <p:spTgt spid="93"/>
                                        </p:tgtEl>
                                        <p:attrNameLst>
                                          <p:attrName>ppt_h</p:attrName>
                                        </p:attrNameLst>
                                      </p:cBhvr>
                                      <p:tavLst>
                                        <p:tav tm="0">
                                          <p:val>
                                            <p:fltVal val="0"/>
                                          </p:val>
                                        </p:tav>
                                        <p:tav tm="100000">
                                          <p:val>
                                            <p:strVal val="#ppt_h"/>
                                          </p:val>
                                        </p:tav>
                                      </p:tavLst>
                                    </p:anim>
                                    <p:anim calcmode="lin" valueType="num">
                                      <p:cBhvr>
                                        <p:cTn id="57" dur="1000" fill="hold"/>
                                        <p:tgtEl>
                                          <p:spTgt spid="93"/>
                                        </p:tgtEl>
                                        <p:attrNameLst>
                                          <p:attrName>style.rotation</p:attrName>
                                        </p:attrNameLst>
                                      </p:cBhvr>
                                      <p:tavLst>
                                        <p:tav tm="0">
                                          <p:val>
                                            <p:fltVal val="360"/>
                                          </p:val>
                                        </p:tav>
                                        <p:tav tm="100000">
                                          <p:val>
                                            <p:fltVal val="0"/>
                                          </p:val>
                                        </p:tav>
                                      </p:tavLst>
                                    </p:anim>
                                    <p:animEffect transition="in" filter="fade">
                                      <p:cBhvr>
                                        <p:cTn id="58" dur="1000"/>
                                        <p:tgtEl>
                                          <p:spTgt spid="93"/>
                                        </p:tgtEl>
                                      </p:cBhvr>
                                    </p:animEffect>
                                  </p:childTnLst>
                                </p:cTn>
                              </p:par>
                              <p:par>
                                <p:cTn id="59" presetID="42" presetClass="path" presetSubtype="0" accel="5000" decel="95000" fill="hold" nodeType="withEffect">
                                  <p:stCondLst>
                                    <p:cond delay="750"/>
                                  </p:stCondLst>
                                  <p:childTnLst>
                                    <p:animMotion origin="layout" path="M -3.33333E-6 -1.85185E-6 L -3.33333E-6 0.08658 " pathEditMode="relative" rAng="0" ptsTypes="AA">
                                      <p:cBhvr>
                                        <p:cTn id="60" dur="1000" spd="-100000" fill="hold"/>
                                        <p:tgtEl>
                                          <p:spTgt spid="93"/>
                                        </p:tgtEl>
                                        <p:attrNameLst>
                                          <p:attrName>ppt_x</p:attrName>
                                          <p:attrName>ppt_y</p:attrName>
                                        </p:attrNameLst>
                                      </p:cBhvr>
                                      <p:rCtr x="0" y="4329"/>
                                    </p:animMotion>
                                  </p:childTnLst>
                                </p:cTn>
                              </p:par>
                              <p:par>
                                <p:cTn id="61" presetID="2" presetClass="entr" presetSubtype="4" accel="12000" decel="88000" fill="hold" grpId="0" nodeType="withEffect">
                                  <p:stCondLst>
                                    <p:cond delay="0"/>
                                  </p:stCondLst>
                                  <p:childTnLst>
                                    <p:set>
                                      <p:cBhvr>
                                        <p:cTn id="62" dur="1" fill="hold">
                                          <p:stCondLst>
                                            <p:cond delay="0"/>
                                          </p:stCondLst>
                                        </p:cTn>
                                        <p:tgtEl>
                                          <p:spTgt spid="96"/>
                                        </p:tgtEl>
                                        <p:attrNameLst>
                                          <p:attrName>style.visibility</p:attrName>
                                        </p:attrNameLst>
                                      </p:cBhvr>
                                      <p:to>
                                        <p:strVal val="visible"/>
                                      </p:to>
                                    </p:set>
                                    <p:anim calcmode="lin" valueType="num">
                                      <p:cBhvr additive="base">
                                        <p:cTn id="63" dur="1250" fill="hold"/>
                                        <p:tgtEl>
                                          <p:spTgt spid="96"/>
                                        </p:tgtEl>
                                        <p:attrNameLst>
                                          <p:attrName>ppt_x</p:attrName>
                                        </p:attrNameLst>
                                      </p:cBhvr>
                                      <p:tavLst>
                                        <p:tav tm="0">
                                          <p:val>
                                            <p:strVal val="#ppt_x"/>
                                          </p:val>
                                        </p:tav>
                                        <p:tav tm="100000">
                                          <p:val>
                                            <p:strVal val="#ppt_x"/>
                                          </p:val>
                                        </p:tav>
                                      </p:tavLst>
                                    </p:anim>
                                    <p:anim calcmode="lin" valueType="num">
                                      <p:cBhvr additive="base">
                                        <p:cTn id="64" dur="1250" fill="hold"/>
                                        <p:tgtEl>
                                          <p:spTgt spid="96"/>
                                        </p:tgtEl>
                                        <p:attrNameLst>
                                          <p:attrName>ppt_y</p:attrName>
                                        </p:attrNameLst>
                                      </p:cBhvr>
                                      <p:tavLst>
                                        <p:tav tm="0">
                                          <p:val>
                                            <p:strVal val="1+#ppt_h/2"/>
                                          </p:val>
                                        </p:tav>
                                        <p:tav tm="100000">
                                          <p:val>
                                            <p:strVal val="#ppt_y"/>
                                          </p:val>
                                        </p:tav>
                                      </p:tavLst>
                                    </p:anim>
                                  </p:childTnLst>
                                </p:cTn>
                              </p:par>
                              <p:par>
                                <p:cTn id="65" presetID="2" presetClass="entr" presetSubtype="4" accel="12000" decel="88000" fill="hold" grpId="0" nodeType="withEffect">
                                  <p:stCondLst>
                                    <p:cond delay="0"/>
                                  </p:stCondLst>
                                  <p:childTnLst>
                                    <p:set>
                                      <p:cBhvr>
                                        <p:cTn id="66" dur="1" fill="hold">
                                          <p:stCondLst>
                                            <p:cond delay="0"/>
                                          </p:stCondLst>
                                        </p:cTn>
                                        <p:tgtEl>
                                          <p:spTgt spid="100"/>
                                        </p:tgtEl>
                                        <p:attrNameLst>
                                          <p:attrName>style.visibility</p:attrName>
                                        </p:attrNameLst>
                                      </p:cBhvr>
                                      <p:to>
                                        <p:strVal val="visible"/>
                                      </p:to>
                                    </p:set>
                                    <p:anim calcmode="lin" valueType="num">
                                      <p:cBhvr additive="base">
                                        <p:cTn id="67" dur="1250" fill="hold"/>
                                        <p:tgtEl>
                                          <p:spTgt spid="100"/>
                                        </p:tgtEl>
                                        <p:attrNameLst>
                                          <p:attrName>ppt_x</p:attrName>
                                        </p:attrNameLst>
                                      </p:cBhvr>
                                      <p:tavLst>
                                        <p:tav tm="0">
                                          <p:val>
                                            <p:strVal val="#ppt_x"/>
                                          </p:val>
                                        </p:tav>
                                        <p:tav tm="100000">
                                          <p:val>
                                            <p:strVal val="#ppt_x"/>
                                          </p:val>
                                        </p:tav>
                                      </p:tavLst>
                                    </p:anim>
                                    <p:anim calcmode="lin" valueType="num">
                                      <p:cBhvr additive="base">
                                        <p:cTn id="68" dur="1250" fill="hold"/>
                                        <p:tgtEl>
                                          <p:spTgt spid="100"/>
                                        </p:tgtEl>
                                        <p:attrNameLst>
                                          <p:attrName>ppt_y</p:attrName>
                                        </p:attrNameLst>
                                      </p:cBhvr>
                                      <p:tavLst>
                                        <p:tav tm="0">
                                          <p:val>
                                            <p:strVal val="1+#ppt_h/2"/>
                                          </p:val>
                                        </p:tav>
                                        <p:tav tm="100000">
                                          <p:val>
                                            <p:strVal val="#ppt_y"/>
                                          </p:val>
                                        </p:tav>
                                      </p:tavLst>
                                    </p:anim>
                                  </p:childTnLst>
                                </p:cTn>
                              </p:par>
                              <p:par>
                                <p:cTn id="69" presetID="2" presetClass="entr" presetSubtype="4" accel="12000" decel="88000" fill="hold" nodeType="withEffect">
                                  <p:stCondLst>
                                    <p:cond delay="0"/>
                                  </p:stCondLst>
                                  <p:childTnLst>
                                    <p:set>
                                      <p:cBhvr>
                                        <p:cTn id="70" dur="1" fill="hold">
                                          <p:stCondLst>
                                            <p:cond delay="0"/>
                                          </p:stCondLst>
                                        </p:cTn>
                                        <p:tgtEl>
                                          <p:spTgt spid="97"/>
                                        </p:tgtEl>
                                        <p:attrNameLst>
                                          <p:attrName>style.visibility</p:attrName>
                                        </p:attrNameLst>
                                      </p:cBhvr>
                                      <p:to>
                                        <p:strVal val="visible"/>
                                      </p:to>
                                    </p:set>
                                    <p:anim calcmode="lin" valueType="num">
                                      <p:cBhvr additive="base">
                                        <p:cTn id="71" dur="1250" fill="hold"/>
                                        <p:tgtEl>
                                          <p:spTgt spid="97"/>
                                        </p:tgtEl>
                                        <p:attrNameLst>
                                          <p:attrName>ppt_x</p:attrName>
                                        </p:attrNameLst>
                                      </p:cBhvr>
                                      <p:tavLst>
                                        <p:tav tm="0">
                                          <p:val>
                                            <p:strVal val="#ppt_x"/>
                                          </p:val>
                                        </p:tav>
                                        <p:tav tm="100000">
                                          <p:val>
                                            <p:strVal val="#ppt_x"/>
                                          </p:val>
                                        </p:tav>
                                      </p:tavLst>
                                    </p:anim>
                                    <p:anim calcmode="lin" valueType="num">
                                      <p:cBhvr additive="base">
                                        <p:cTn id="72" dur="1250" fill="hold"/>
                                        <p:tgtEl>
                                          <p:spTgt spid="97"/>
                                        </p:tgtEl>
                                        <p:attrNameLst>
                                          <p:attrName>ppt_y</p:attrName>
                                        </p:attrNameLst>
                                      </p:cBhvr>
                                      <p:tavLst>
                                        <p:tav tm="0">
                                          <p:val>
                                            <p:strVal val="1+#ppt_h/2"/>
                                          </p:val>
                                        </p:tav>
                                        <p:tav tm="100000">
                                          <p:val>
                                            <p:strVal val="#ppt_y"/>
                                          </p:val>
                                        </p:tav>
                                      </p:tavLst>
                                    </p:anim>
                                  </p:childTnLst>
                                </p:cTn>
                              </p:par>
                              <p:par>
                                <p:cTn id="73" presetID="49" presetClass="entr" presetSubtype="0" decel="100000" fill="hold" nodeType="withEffect">
                                  <p:stCondLst>
                                    <p:cond delay="750"/>
                                  </p:stCondLst>
                                  <p:childTnLst>
                                    <p:set>
                                      <p:cBhvr>
                                        <p:cTn id="74" dur="1" fill="hold">
                                          <p:stCondLst>
                                            <p:cond delay="0"/>
                                          </p:stCondLst>
                                        </p:cTn>
                                        <p:tgtEl>
                                          <p:spTgt spid="101"/>
                                        </p:tgtEl>
                                        <p:attrNameLst>
                                          <p:attrName>style.visibility</p:attrName>
                                        </p:attrNameLst>
                                      </p:cBhvr>
                                      <p:to>
                                        <p:strVal val="visible"/>
                                      </p:to>
                                    </p:set>
                                    <p:anim calcmode="lin" valueType="num">
                                      <p:cBhvr>
                                        <p:cTn id="75" dur="1000" fill="hold"/>
                                        <p:tgtEl>
                                          <p:spTgt spid="101"/>
                                        </p:tgtEl>
                                        <p:attrNameLst>
                                          <p:attrName>ppt_w</p:attrName>
                                        </p:attrNameLst>
                                      </p:cBhvr>
                                      <p:tavLst>
                                        <p:tav tm="0">
                                          <p:val>
                                            <p:fltVal val="0"/>
                                          </p:val>
                                        </p:tav>
                                        <p:tav tm="100000">
                                          <p:val>
                                            <p:strVal val="#ppt_w"/>
                                          </p:val>
                                        </p:tav>
                                      </p:tavLst>
                                    </p:anim>
                                    <p:anim calcmode="lin" valueType="num">
                                      <p:cBhvr>
                                        <p:cTn id="76" dur="1000" fill="hold"/>
                                        <p:tgtEl>
                                          <p:spTgt spid="101"/>
                                        </p:tgtEl>
                                        <p:attrNameLst>
                                          <p:attrName>ppt_h</p:attrName>
                                        </p:attrNameLst>
                                      </p:cBhvr>
                                      <p:tavLst>
                                        <p:tav tm="0">
                                          <p:val>
                                            <p:fltVal val="0"/>
                                          </p:val>
                                        </p:tav>
                                        <p:tav tm="100000">
                                          <p:val>
                                            <p:strVal val="#ppt_h"/>
                                          </p:val>
                                        </p:tav>
                                      </p:tavLst>
                                    </p:anim>
                                    <p:anim calcmode="lin" valueType="num">
                                      <p:cBhvr>
                                        <p:cTn id="77" dur="1000" fill="hold"/>
                                        <p:tgtEl>
                                          <p:spTgt spid="101"/>
                                        </p:tgtEl>
                                        <p:attrNameLst>
                                          <p:attrName>style.rotation</p:attrName>
                                        </p:attrNameLst>
                                      </p:cBhvr>
                                      <p:tavLst>
                                        <p:tav tm="0">
                                          <p:val>
                                            <p:fltVal val="360"/>
                                          </p:val>
                                        </p:tav>
                                        <p:tav tm="100000">
                                          <p:val>
                                            <p:fltVal val="0"/>
                                          </p:val>
                                        </p:tav>
                                      </p:tavLst>
                                    </p:anim>
                                    <p:animEffect transition="in" filter="fade">
                                      <p:cBhvr>
                                        <p:cTn id="78" dur="1000"/>
                                        <p:tgtEl>
                                          <p:spTgt spid="101"/>
                                        </p:tgtEl>
                                      </p:cBhvr>
                                    </p:animEffect>
                                  </p:childTnLst>
                                </p:cTn>
                              </p:par>
                              <p:par>
                                <p:cTn id="79" presetID="42" presetClass="path" presetSubtype="0" accel="5000" decel="95000" fill="hold" nodeType="withEffect">
                                  <p:stCondLst>
                                    <p:cond delay="750"/>
                                  </p:stCondLst>
                                  <p:childTnLst>
                                    <p:animMotion origin="layout" path="M 1.875E-6 3.7037E-6 L 1.875E-6 0.08657 " pathEditMode="relative" rAng="0" ptsTypes="AA">
                                      <p:cBhvr>
                                        <p:cTn id="80" dur="1000" spd="-100000" fill="hold"/>
                                        <p:tgtEl>
                                          <p:spTgt spid="101"/>
                                        </p:tgtEl>
                                        <p:attrNameLst>
                                          <p:attrName>ppt_x</p:attrName>
                                          <p:attrName>ppt_y</p:attrName>
                                        </p:attrNameLst>
                                      </p:cBhvr>
                                      <p:rCtr x="0" y="4329"/>
                                    </p:animMotion>
                                  </p:childTnLst>
                                </p:cTn>
                              </p:par>
                              <p:par>
                                <p:cTn id="81" presetID="2" presetClass="entr" presetSubtype="4" accel="12000" decel="88000" fill="hold" grpId="0" nodeType="withEffect">
                                  <p:stCondLst>
                                    <p:cond delay="0"/>
                                  </p:stCondLst>
                                  <p:childTnLst>
                                    <p:set>
                                      <p:cBhvr>
                                        <p:cTn id="82" dur="1" fill="hold">
                                          <p:stCondLst>
                                            <p:cond delay="0"/>
                                          </p:stCondLst>
                                        </p:cTn>
                                        <p:tgtEl>
                                          <p:spTgt spid="121"/>
                                        </p:tgtEl>
                                        <p:attrNameLst>
                                          <p:attrName>style.visibility</p:attrName>
                                        </p:attrNameLst>
                                      </p:cBhvr>
                                      <p:to>
                                        <p:strVal val="visible"/>
                                      </p:to>
                                    </p:set>
                                    <p:anim calcmode="lin" valueType="num">
                                      <p:cBhvr additive="base">
                                        <p:cTn id="83" dur="1250" fill="hold"/>
                                        <p:tgtEl>
                                          <p:spTgt spid="121"/>
                                        </p:tgtEl>
                                        <p:attrNameLst>
                                          <p:attrName>ppt_x</p:attrName>
                                        </p:attrNameLst>
                                      </p:cBhvr>
                                      <p:tavLst>
                                        <p:tav tm="0">
                                          <p:val>
                                            <p:strVal val="#ppt_x"/>
                                          </p:val>
                                        </p:tav>
                                        <p:tav tm="100000">
                                          <p:val>
                                            <p:strVal val="#ppt_x"/>
                                          </p:val>
                                        </p:tav>
                                      </p:tavLst>
                                    </p:anim>
                                    <p:anim calcmode="lin" valueType="num">
                                      <p:cBhvr additive="base">
                                        <p:cTn id="84" dur="1250" fill="hold"/>
                                        <p:tgtEl>
                                          <p:spTgt spid="121"/>
                                        </p:tgtEl>
                                        <p:attrNameLst>
                                          <p:attrName>ppt_y</p:attrName>
                                        </p:attrNameLst>
                                      </p:cBhvr>
                                      <p:tavLst>
                                        <p:tav tm="0">
                                          <p:val>
                                            <p:strVal val="1+#ppt_h/2"/>
                                          </p:val>
                                        </p:tav>
                                        <p:tav tm="100000">
                                          <p:val>
                                            <p:strVal val="#ppt_y"/>
                                          </p:val>
                                        </p:tav>
                                      </p:tavLst>
                                    </p:anim>
                                  </p:childTnLst>
                                </p:cTn>
                              </p:par>
                              <p:par>
                                <p:cTn id="85" presetID="2" presetClass="entr" presetSubtype="4" accel="12000" decel="88000" fill="hold" nodeType="withEffect">
                                  <p:stCondLst>
                                    <p:cond delay="0"/>
                                  </p:stCondLst>
                                  <p:childTnLst>
                                    <p:set>
                                      <p:cBhvr>
                                        <p:cTn id="86" dur="1" fill="hold">
                                          <p:stCondLst>
                                            <p:cond delay="0"/>
                                          </p:stCondLst>
                                        </p:cTn>
                                        <p:tgtEl>
                                          <p:spTgt spid="118"/>
                                        </p:tgtEl>
                                        <p:attrNameLst>
                                          <p:attrName>style.visibility</p:attrName>
                                        </p:attrNameLst>
                                      </p:cBhvr>
                                      <p:to>
                                        <p:strVal val="visible"/>
                                      </p:to>
                                    </p:set>
                                    <p:anim calcmode="lin" valueType="num">
                                      <p:cBhvr additive="base">
                                        <p:cTn id="87" dur="1250" fill="hold"/>
                                        <p:tgtEl>
                                          <p:spTgt spid="118"/>
                                        </p:tgtEl>
                                        <p:attrNameLst>
                                          <p:attrName>ppt_x</p:attrName>
                                        </p:attrNameLst>
                                      </p:cBhvr>
                                      <p:tavLst>
                                        <p:tav tm="0">
                                          <p:val>
                                            <p:strVal val="#ppt_x"/>
                                          </p:val>
                                        </p:tav>
                                        <p:tav tm="100000">
                                          <p:val>
                                            <p:strVal val="#ppt_x"/>
                                          </p:val>
                                        </p:tav>
                                      </p:tavLst>
                                    </p:anim>
                                    <p:anim calcmode="lin" valueType="num">
                                      <p:cBhvr additive="base">
                                        <p:cTn id="88" dur="1250" fill="hold"/>
                                        <p:tgtEl>
                                          <p:spTgt spid="118"/>
                                        </p:tgtEl>
                                        <p:attrNameLst>
                                          <p:attrName>ppt_y</p:attrName>
                                        </p:attrNameLst>
                                      </p:cBhvr>
                                      <p:tavLst>
                                        <p:tav tm="0">
                                          <p:val>
                                            <p:strVal val="1+#ppt_h/2"/>
                                          </p:val>
                                        </p:tav>
                                        <p:tav tm="100000">
                                          <p:val>
                                            <p:strVal val="#ppt_y"/>
                                          </p:val>
                                        </p:tav>
                                      </p:tavLst>
                                    </p:anim>
                                  </p:childTnLst>
                                </p:cTn>
                              </p:par>
                              <p:par>
                                <p:cTn id="89" presetID="49" presetClass="entr" presetSubtype="0" decel="100000" fill="hold" nodeType="withEffect">
                                  <p:stCondLst>
                                    <p:cond delay="750"/>
                                  </p:stCondLst>
                                  <p:childTnLst>
                                    <p:set>
                                      <p:cBhvr>
                                        <p:cTn id="90" dur="1" fill="hold">
                                          <p:stCondLst>
                                            <p:cond delay="0"/>
                                          </p:stCondLst>
                                        </p:cTn>
                                        <p:tgtEl>
                                          <p:spTgt spid="122"/>
                                        </p:tgtEl>
                                        <p:attrNameLst>
                                          <p:attrName>style.visibility</p:attrName>
                                        </p:attrNameLst>
                                      </p:cBhvr>
                                      <p:to>
                                        <p:strVal val="visible"/>
                                      </p:to>
                                    </p:set>
                                    <p:anim calcmode="lin" valueType="num">
                                      <p:cBhvr>
                                        <p:cTn id="91" dur="1000" fill="hold"/>
                                        <p:tgtEl>
                                          <p:spTgt spid="122"/>
                                        </p:tgtEl>
                                        <p:attrNameLst>
                                          <p:attrName>ppt_w</p:attrName>
                                        </p:attrNameLst>
                                      </p:cBhvr>
                                      <p:tavLst>
                                        <p:tav tm="0">
                                          <p:val>
                                            <p:fltVal val="0"/>
                                          </p:val>
                                        </p:tav>
                                        <p:tav tm="100000">
                                          <p:val>
                                            <p:strVal val="#ppt_w"/>
                                          </p:val>
                                        </p:tav>
                                      </p:tavLst>
                                    </p:anim>
                                    <p:anim calcmode="lin" valueType="num">
                                      <p:cBhvr>
                                        <p:cTn id="92" dur="1000" fill="hold"/>
                                        <p:tgtEl>
                                          <p:spTgt spid="122"/>
                                        </p:tgtEl>
                                        <p:attrNameLst>
                                          <p:attrName>ppt_h</p:attrName>
                                        </p:attrNameLst>
                                      </p:cBhvr>
                                      <p:tavLst>
                                        <p:tav tm="0">
                                          <p:val>
                                            <p:fltVal val="0"/>
                                          </p:val>
                                        </p:tav>
                                        <p:tav tm="100000">
                                          <p:val>
                                            <p:strVal val="#ppt_h"/>
                                          </p:val>
                                        </p:tav>
                                      </p:tavLst>
                                    </p:anim>
                                    <p:anim calcmode="lin" valueType="num">
                                      <p:cBhvr>
                                        <p:cTn id="93" dur="1000" fill="hold"/>
                                        <p:tgtEl>
                                          <p:spTgt spid="122"/>
                                        </p:tgtEl>
                                        <p:attrNameLst>
                                          <p:attrName>style.rotation</p:attrName>
                                        </p:attrNameLst>
                                      </p:cBhvr>
                                      <p:tavLst>
                                        <p:tav tm="0">
                                          <p:val>
                                            <p:fltVal val="360"/>
                                          </p:val>
                                        </p:tav>
                                        <p:tav tm="100000">
                                          <p:val>
                                            <p:fltVal val="0"/>
                                          </p:val>
                                        </p:tav>
                                      </p:tavLst>
                                    </p:anim>
                                    <p:animEffect transition="in" filter="fade">
                                      <p:cBhvr>
                                        <p:cTn id="94" dur="1000"/>
                                        <p:tgtEl>
                                          <p:spTgt spid="122"/>
                                        </p:tgtEl>
                                      </p:cBhvr>
                                    </p:animEffect>
                                  </p:childTnLst>
                                </p:cTn>
                              </p:par>
                              <p:par>
                                <p:cTn id="95" presetID="42" presetClass="path" presetSubtype="0" accel="5000" decel="95000" fill="hold" nodeType="withEffect">
                                  <p:stCondLst>
                                    <p:cond delay="750"/>
                                  </p:stCondLst>
                                  <p:childTnLst>
                                    <p:animMotion origin="layout" path="M 2.08333E-7 -3.33333E-6 L 2.08333E-7 0.08658 " pathEditMode="relative" rAng="0" ptsTypes="AA">
                                      <p:cBhvr>
                                        <p:cTn id="96" dur="1000" spd="-100000" fill="hold"/>
                                        <p:tgtEl>
                                          <p:spTgt spid="122"/>
                                        </p:tgtEl>
                                        <p:attrNameLst>
                                          <p:attrName>ppt_x</p:attrName>
                                          <p:attrName>ppt_y</p:attrName>
                                        </p:attrNameLst>
                                      </p:cBhvr>
                                      <p:rCtr x="0" y="4329"/>
                                    </p:animMotion>
                                  </p:childTnLst>
                                </p:cTn>
                              </p:par>
                              <p:par>
                                <p:cTn id="97" presetID="2" presetClass="entr" presetSubtype="4" accel="12000" decel="88000" fill="hold" grpId="0" nodeType="withEffect">
                                  <p:stCondLst>
                                    <p:cond delay="0"/>
                                  </p:stCondLst>
                                  <p:childTnLst>
                                    <p:set>
                                      <p:cBhvr>
                                        <p:cTn id="98" dur="1" fill="hold">
                                          <p:stCondLst>
                                            <p:cond delay="0"/>
                                          </p:stCondLst>
                                        </p:cTn>
                                        <p:tgtEl>
                                          <p:spTgt spid="128"/>
                                        </p:tgtEl>
                                        <p:attrNameLst>
                                          <p:attrName>style.visibility</p:attrName>
                                        </p:attrNameLst>
                                      </p:cBhvr>
                                      <p:to>
                                        <p:strVal val="visible"/>
                                      </p:to>
                                    </p:set>
                                    <p:anim calcmode="lin" valueType="num">
                                      <p:cBhvr additive="base">
                                        <p:cTn id="99" dur="1250" fill="hold"/>
                                        <p:tgtEl>
                                          <p:spTgt spid="128"/>
                                        </p:tgtEl>
                                        <p:attrNameLst>
                                          <p:attrName>ppt_x</p:attrName>
                                        </p:attrNameLst>
                                      </p:cBhvr>
                                      <p:tavLst>
                                        <p:tav tm="0">
                                          <p:val>
                                            <p:strVal val="#ppt_x"/>
                                          </p:val>
                                        </p:tav>
                                        <p:tav tm="100000">
                                          <p:val>
                                            <p:strVal val="#ppt_x"/>
                                          </p:val>
                                        </p:tav>
                                      </p:tavLst>
                                    </p:anim>
                                    <p:anim calcmode="lin" valueType="num">
                                      <p:cBhvr additive="base">
                                        <p:cTn id="100" dur="1250" fill="hold"/>
                                        <p:tgtEl>
                                          <p:spTgt spid="128"/>
                                        </p:tgtEl>
                                        <p:attrNameLst>
                                          <p:attrName>ppt_y</p:attrName>
                                        </p:attrNameLst>
                                      </p:cBhvr>
                                      <p:tavLst>
                                        <p:tav tm="0">
                                          <p:val>
                                            <p:strVal val="1+#ppt_h/2"/>
                                          </p:val>
                                        </p:tav>
                                        <p:tav tm="100000">
                                          <p:val>
                                            <p:strVal val="#ppt_y"/>
                                          </p:val>
                                        </p:tav>
                                      </p:tavLst>
                                    </p:anim>
                                  </p:childTnLst>
                                </p:cTn>
                              </p:par>
                              <p:par>
                                <p:cTn id="101" presetID="2" presetClass="entr" presetSubtype="4" accel="12000" decel="88000" fill="hold" nodeType="withEffect">
                                  <p:stCondLst>
                                    <p:cond delay="0"/>
                                  </p:stCondLst>
                                  <p:childTnLst>
                                    <p:set>
                                      <p:cBhvr>
                                        <p:cTn id="102" dur="1" fill="hold">
                                          <p:stCondLst>
                                            <p:cond delay="0"/>
                                          </p:stCondLst>
                                        </p:cTn>
                                        <p:tgtEl>
                                          <p:spTgt spid="125"/>
                                        </p:tgtEl>
                                        <p:attrNameLst>
                                          <p:attrName>style.visibility</p:attrName>
                                        </p:attrNameLst>
                                      </p:cBhvr>
                                      <p:to>
                                        <p:strVal val="visible"/>
                                      </p:to>
                                    </p:set>
                                    <p:anim calcmode="lin" valueType="num">
                                      <p:cBhvr additive="base">
                                        <p:cTn id="103" dur="1250" fill="hold"/>
                                        <p:tgtEl>
                                          <p:spTgt spid="125"/>
                                        </p:tgtEl>
                                        <p:attrNameLst>
                                          <p:attrName>ppt_x</p:attrName>
                                        </p:attrNameLst>
                                      </p:cBhvr>
                                      <p:tavLst>
                                        <p:tav tm="0">
                                          <p:val>
                                            <p:strVal val="#ppt_x"/>
                                          </p:val>
                                        </p:tav>
                                        <p:tav tm="100000">
                                          <p:val>
                                            <p:strVal val="#ppt_x"/>
                                          </p:val>
                                        </p:tav>
                                      </p:tavLst>
                                    </p:anim>
                                    <p:anim calcmode="lin" valueType="num">
                                      <p:cBhvr additive="base">
                                        <p:cTn id="104" dur="1250" fill="hold"/>
                                        <p:tgtEl>
                                          <p:spTgt spid="125"/>
                                        </p:tgtEl>
                                        <p:attrNameLst>
                                          <p:attrName>ppt_y</p:attrName>
                                        </p:attrNameLst>
                                      </p:cBhvr>
                                      <p:tavLst>
                                        <p:tav tm="0">
                                          <p:val>
                                            <p:strVal val="1+#ppt_h/2"/>
                                          </p:val>
                                        </p:tav>
                                        <p:tav tm="100000">
                                          <p:val>
                                            <p:strVal val="#ppt_y"/>
                                          </p:val>
                                        </p:tav>
                                      </p:tavLst>
                                    </p:anim>
                                  </p:childTnLst>
                                </p:cTn>
                              </p:par>
                              <p:par>
                                <p:cTn id="105" presetID="49" presetClass="entr" presetSubtype="0" decel="100000" fill="hold" nodeType="withEffect">
                                  <p:stCondLst>
                                    <p:cond delay="750"/>
                                  </p:stCondLst>
                                  <p:childTnLst>
                                    <p:set>
                                      <p:cBhvr>
                                        <p:cTn id="106" dur="1" fill="hold">
                                          <p:stCondLst>
                                            <p:cond delay="0"/>
                                          </p:stCondLst>
                                        </p:cTn>
                                        <p:tgtEl>
                                          <p:spTgt spid="129"/>
                                        </p:tgtEl>
                                        <p:attrNameLst>
                                          <p:attrName>style.visibility</p:attrName>
                                        </p:attrNameLst>
                                      </p:cBhvr>
                                      <p:to>
                                        <p:strVal val="visible"/>
                                      </p:to>
                                    </p:set>
                                    <p:anim calcmode="lin" valueType="num">
                                      <p:cBhvr>
                                        <p:cTn id="107" dur="1000" fill="hold"/>
                                        <p:tgtEl>
                                          <p:spTgt spid="129"/>
                                        </p:tgtEl>
                                        <p:attrNameLst>
                                          <p:attrName>ppt_w</p:attrName>
                                        </p:attrNameLst>
                                      </p:cBhvr>
                                      <p:tavLst>
                                        <p:tav tm="0">
                                          <p:val>
                                            <p:fltVal val="0"/>
                                          </p:val>
                                        </p:tav>
                                        <p:tav tm="100000">
                                          <p:val>
                                            <p:strVal val="#ppt_w"/>
                                          </p:val>
                                        </p:tav>
                                      </p:tavLst>
                                    </p:anim>
                                    <p:anim calcmode="lin" valueType="num">
                                      <p:cBhvr>
                                        <p:cTn id="108" dur="1000" fill="hold"/>
                                        <p:tgtEl>
                                          <p:spTgt spid="129"/>
                                        </p:tgtEl>
                                        <p:attrNameLst>
                                          <p:attrName>ppt_h</p:attrName>
                                        </p:attrNameLst>
                                      </p:cBhvr>
                                      <p:tavLst>
                                        <p:tav tm="0">
                                          <p:val>
                                            <p:fltVal val="0"/>
                                          </p:val>
                                        </p:tav>
                                        <p:tav tm="100000">
                                          <p:val>
                                            <p:strVal val="#ppt_h"/>
                                          </p:val>
                                        </p:tav>
                                      </p:tavLst>
                                    </p:anim>
                                    <p:anim calcmode="lin" valueType="num">
                                      <p:cBhvr>
                                        <p:cTn id="109" dur="1000" fill="hold"/>
                                        <p:tgtEl>
                                          <p:spTgt spid="129"/>
                                        </p:tgtEl>
                                        <p:attrNameLst>
                                          <p:attrName>style.rotation</p:attrName>
                                        </p:attrNameLst>
                                      </p:cBhvr>
                                      <p:tavLst>
                                        <p:tav tm="0">
                                          <p:val>
                                            <p:fltVal val="360"/>
                                          </p:val>
                                        </p:tav>
                                        <p:tav tm="100000">
                                          <p:val>
                                            <p:fltVal val="0"/>
                                          </p:val>
                                        </p:tav>
                                      </p:tavLst>
                                    </p:anim>
                                    <p:animEffect transition="in" filter="fade">
                                      <p:cBhvr>
                                        <p:cTn id="110" dur="1000"/>
                                        <p:tgtEl>
                                          <p:spTgt spid="129"/>
                                        </p:tgtEl>
                                      </p:cBhvr>
                                    </p:animEffect>
                                  </p:childTnLst>
                                </p:cTn>
                              </p:par>
                              <p:par>
                                <p:cTn id="111" presetID="42" presetClass="path" presetSubtype="0" accel="5000" decel="95000" fill="hold" nodeType="withEffect">
                                  <p:stCondLst>
                                    <p:cond delay="750"/>
                                  </p:stCondLst>
                                  <p:childTnLst>
                                    <p:animMotion origin="layout" path="M 1.875E-6 -1.11111E-6 L 1.875E-6 0.08658 " pathEditMode="relative" rAng="0" ptsTypes="AA">
                                      <p:cBhvr>
                                        <p:cTn id="112" dur="1000" spd="-100000" fill="hold"/>
                                        <p:tgtEl>
                                          <p:spTgt spid="129"/>
                                        </p:tgtEl>
                                        <p:attrNameLst>
                                          <p:attrName>ppt_x</p:attrName>
                                          <p:attrName>ppt_y</p:attrName>
                                        </p:attrNameLst>
                                      </p:cBhvr>
                                      <p:rCtr x="0" y="432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59" grpId="0"/>
      <p:bldP spid="34" grpId="0" animBg="1"/>
      <p:bldP spid="35" grpId="0" animBg="1"/>
      <p:bldP spid="35" grpId="1" animBg="1"/>
      <p:bldP spid="77" grpId="0"/>
      <p:bldP spid="96" grpId="0"/>
      <p:bldP spid="100" grpId="0"/>
      <p:bldP spid="121" grpId="0"/>
      <p:bldP spid="128" grpId="0"/>
    </p:bld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4225C3-9A07-F346-77FA-C600ECD299B3}"/>
              </a:ext>
            </a:extLst>
          </p:cNvPr>
          <p:cNvSpPr/>
          <p:nvPr/>
        </p:nvSpPr>
        <p:spPr>
          <a:xfrm>
            <a:off x="747033" y="830035"/>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2" name="Freeform: Shape 11">
            <a:extLst>
              <a:ext uri="{FF2B5EF4-FFF2-40B4-BE49-F238E27FC236}">
                <a16:creationId xmlns:a16="http://schemas.microsoft.com/office/drawing/2014/main" id="{6C23AE13-C107-3237-FA23-64A5AB63358E}"/>
              </a:ext>
            </a:extLst>
          </p:cNvPr>
          <p:cNvSpPr/>
          <p:nvPr/>
        </p:nvSpPr>
        <p:spPr>
          <a:xfrm>
            <a:off x="666750" y="2400300"/>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3" name="Rectangle 12">
            <a:extLst>
              <a:ext uri="{FF2B5EF4-FFF2-40B4-BE49-F238E27FC236}">
                <a16:creationId xmlns:a16="http://schemas.microsoft.com/office/drawing/2014/main" id="{507608C4-7221-494F-7593-FE3B3C78508E}"/>
              </a:ext>
            </a:extLst>
          </p:cNvPr>
          <p:cNvSpPr/>
          <p:nvPr/>
        </p:nvSpPr>
        <p:spPr>
          <a:xfrm>
            <a:off x="11283169" y="2152781"/>
            <a:ext cx="93549" cy="1420028"/>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14" name="Freeform: Shape 13">
            <a:extLst>
              <a:ext uri="{FF2B5EF4-FFF2-40B4-BE49-F238E27FC236}">
                <a16:creationId xmlns:a16="http://schemas.microsoft.com/office/drawing/2014/main" id="{F9E55EC3-C32E-92E3-E7E6-EB6E1DD49CF9}"/>
              </a:ext>
            </a:extLst>
          </p:cNvPr>
          <p:cNvSpPr/>
          <p:nvPr/>
        </p:nvSpPr>
        <p:spPr>
          <a:xfrm>
            <a:off x="11212407" y="3536828"/>
            <a:ext cx="235072" cy="235072"/>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1" name="TextBox 20">
            <a:extLst>
              <a:ext uri="{FF2B5EF4-FFF2-40B4-BE49-F238E27FC236}">
                <a16:creationId xmlns:a16="http://schemas.microsoft.com/office/drawing/2014/main" id="{D128083E-748E-F8C9-22AE-D3B1C6958CAB}"/>
              </a:ext>
            </a:extLst>
          </p:cNvPr>
          <p:cNvSpPr txBox="1"/>
          <p:nvPr/>
        </p:nvSpPr>
        <p:spPr>
          <a:xfrm>
            <a:off x="1987311" y="2238955"/>
            <a:ext cx="8161716" cy="1569660"/>
          </a:xfrm>
          <a:prstGeom prst="rect">
            <a:avLst/>
          </a:prstGeom>
          <a:noFill/>
        </p:spPr>
        <p:txBody>
          <a:bodyPr wrap="square" rtlCol="0">
            <a:spAutoFit/>
          </a:bodyPr>
          <a:lstStyle/>
          <a:p>
            <a:pPr algn="ctr"/>
            <a:r>
              <a:rPr lang="en-US" sz="9600" dirty="0">
                <a:ln w="28575">
                  <a:gradFill>
                    <a:gsLst>
                      <a:gs pos="0">
                        <a:schemeClr val="accent1"/>
                      </a:gs>
                      <a:gs pos="100000">
                        <a:schemeClr val="accent4">
                          <a:alpha val="50000"/>
                        </a:schemeClr>
                      </a:gs>
                    </a:gsLst>
                    <a:lin ang="5400000" scaled="1"/>
                  </a:gradFill>
                </a:ln>
                <a:gradFill>
                  <a:gsLst>
                    <a:gs pos="0">
                      <a:schemeClr val="bg1"/>
                    </a:gs>
                    <a:gs pos="52000">
                      <a:srgbClr val="FFFFFF"/>
                    </a:gs>
                    <a:gs pos="100000">
                      <a:schemeClr val="bg1">
                        <a:alpha val="0"/>
                      </a:schemeClr>
                    </a:gs>
                  </a:gsLst>
                  <a:lin ang="5400000" scaled="1"/>
                </a:gradFill>
                <a:latin typeface="Rockwell" panose="02060603020205020403" pitchFamily="18" charset="77"/>
                <a:ea typeface="Roboto Mono" pitchFamily="49" charset="0"/>
              </a:rPr>
              <a:t>Thank You</a:t>
            </a:r>
            <a:endParaRPr lang="en-ID" sz="9600" dirty="0">
              <a:ln w="28575">
                <a:gradFill>
                  <a:gsLst>
                    <a:gs pos="0">
                      <a:schemeClr val="accent1"/>
                    </a:gs>
                    <a:gs pos="100000">
                      <a:schemeClr val="accent4">
                        <a:alpha val="50000"/>
                      </a:schemeClr>
                    </a:gs>
                  </a:gsLst>
                  <a:lin ang="5400000" scaled="1"/>
                </a:gradFill>
              </a:ln>
              <a:gradFill>
                <a:gsLst>
                  <a:gs pos="0">
                    <a:schemeClr val="bg1"/>
                  </a:gs>
                  <a:gs pos="52000">
                    <a:srgbClr val="FFFFFF"/>
                  </a:gs>
                  <a:gs pos="100000">
                    <a:schemeClr val="bg1">
                      <a:alpha val="0"/>
                    </a:schemeClr>
                  </a:gs>
                </a:gsLst>
                <a:lin ang="5400000" scaled="1"/>
              </a:gradFill>
              <a:latin typeface="Rockwell" panose="02060603020205020403" pitchFamily="18" charset="77"/>
              <a:ea typeface="Roboto Mono" pitchFamily="49" charset="0"/>
            </a:endParaRPr>
          </a:p>
        </p:txBody>
      </p:sp>
      <p:sp>
        <p:nvSpPr>
          <p:cNvPr id="22" name="TextBox 21">
            <a:extLst>
              <a:ext uri="{FF2B5EF4-FFF2-40B4-BE49-F238E27FC236}">
                <a16:creationId xmlns:a16="http://schemas.microsoft.com/office/drawing/2014/main" id="{EA18FD60-C6CE-FFB8-156E-01C357329F2F}"/>
              </a:ext>
            </a:extLst>
          </p:cNvPr>
          <p:cNvSpPr txBox="1"/>
          <p:nvPr/>
        </p:nvSpPr>
        <p:spPr>
          <a:xfrm>
            <a:off x="5952401" y="4100660"/>
            <a:ext cx="287258" cy="369332"/>
          </a:xfrm>
          <a:prstGeom prst="rect">
            <a:avLst/>
          </a:prstGeom>
          <a:noFill/>
        </p:spPr>
        <p:txBody>
          <a:bodyPr wrap="none" rtlCol="0">
            <a:spAutoFit/>
          </a:bodyPr>
          <a:lstStyle/>
          <a:p>
            <a:pPr algn="ctr"/>
            <a:r>
              <a:rPr lang="en-US" spc="300" dirty="0">
                <a:solidFill>
                  <a:schemeClr val="accent1"/>
                </a:solidFill>
                <a:latin typeface="+mj-lt"/>
              </a:rPr>
              <a:t>.</a:t>
            </a:r>
            <a:endParaRPr lang="en-ID" spc="300" dirty="0">
              <a:solidFill>
                <a:schemeClr val="accent1"/>
              </a:solidFill>
              <a:latin typeface="+mj-lt"/>
            </a:endParaRPr>
          </a:p>
        </p:txBody>
      </p:sp>
      <p:sp>
        <p:nvSpPr>
          <p:cNvPr id="40" name="Rectangle 39">
            <a:extLst>
              <a:ext uri="{FF2B5EF4-FFF2-40B4-BE49-F238E27FC236}">
                <a16:creationId xmlns:a16="http://schemas.microsoft.com/office/drawing/2014/main" id="{FB056DB7-EB1D-2C5B-E3F3-518C00B74426}"/>
              </a:ext>
            </a:extLst>
          </p:cNvPr>
          <p:cNvSpPr/>
          <p:nvPr/>
        </p:nvSpPr>
        <p:spPr>
          <a:xfrm>
            <a:off x="1946292" y="-514219"/>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1" name="Freeform: Shape 40">
            <a:extLst>
              <a:ext uri="{FF2B5EF4-FFF2-40B4-BE49-F238E27FC236}">
                <a16:creationId xmlns:a16="http://schemas.microsoft.com/office/drawing/2014/main" id="{919DB763-A062-2E18-5A27-F892AA2DBBEF}"/>
              </a:ext>
            </a:extLst>
          </p:cNvPr>
          <p:cNvSpPr/>
          <p:nvPr/>
        </p:nvSpPr>
        <p:spPr>
          <a:xfrm>
            <a:off x="1852629" y="1317755"/>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2" name="Rectangle 41">
            <a:extLst>
              <a:ext uri="{FF2B5EF4-FFF2-40B4-BE49-F238E27FC236}">
                <a16:creationId xmlns:a16="http://schemas.microsoft.com/office/drawing/2014/main" id="{E94E6CDD-4BE8-0586-0A71-E04106EE58F2}"/>
              </a:ext>
            </a:extLst>
          </p:cNvPr>
          <p:cNvSpPr/>
          <p:nvPr/>
        </p:nvSpPr>
        <p:spPr>
          <a:xfrm>
            <a:off x="10158413" y="120651"/>
            <a:ext cx="123825" cy="1879600"/>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43" name="Freeform: Shape 42">
            <a:extLst>
              <a:ext uri="{FF2B5EF4-FFF2-40B4-BE49-F238E27FC236}">
                <a16:creationId xmlns:a16="http://schemas.microsoft.com/office/drawing/2014/main" id="{F094DD21-0407-5DC3-C869-E8988399D2CD}"/>
              </a:ext>
            </a:extLst>
          </p:cNvPr>
          <p:cNvSpPr/>
          <p:nvPr/>
        </p:nvSpPr>
        <p:spPr>
          <a:xfrm>
            <a:off x="10064750" y="1952625"/>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grpSp>
        <p:nvGrpSpPr>
          <p:cNvPr id="2" name="Group 1">
            <a:extLst>
              <a:ext uri="{FF2B5EF4-FFF2-40B4-BE49-F238E27FC236}">
                <a16:creationId xmlns:a16="http://schemas.microsoft.com/office/drawing/2014/main" id="{4D777435-C626-EBF0-FFC2-8C4BEFB9DE98}"/>
              </a:ext>
            </a:extLst>
          </p:cNvPr>
          <p:cNvGrpSpPr/>
          <p:nvPr/>
        </p:nvGrpSpPr>
        <p:grpSpPr>
          <a:xfrm>
            <a:off x="323064" y="5790438"/>
            <a:ext cx="11465077" cy="1202443"/>
            <a:chOff x="323064" y="5790438"/>
            <a:chExt cx="11465077" cy="1202443"/>
          </a:xfrm>
        </p:grpSpPr>
        <p:sp>
          <p:nvSpPr>
            <p:cNvPr id="17" name="Freeform: Shape 16">
              <a:extLst>
                <a:ext uri="{FF2B5EF4-FFF2-40B4-BE49-F238E27FC236}">
                  <a16:creationId xmlns:a16="http://schemas.microsoft.com/office/drawing/2014/main" id="{78EA9BF4-13BC-3C99-1ADE-2ED6EAEEE6CB}"/>
                </a:ext>
              </a:extLst>
            </p:cNvPr>
            <p:cNvSpPr/>
            <p:nvPr/>
          </p:nvSpPr>
          <p:spPr>
            <a:xfrm>
              <a:off x="2052347" y="6786648"/>
              <a:ext cx="217135" cy="20623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3" name="Freeform: Shape 22">
              <a:extLst>
                <a:ext uri="{FF2B5EF4-FFF2-40B4-BE49-F238E27FC236}">
                  <a16:creationId xmlns:a16="http://schemas.microsoft.com/office/drawing/2014/main" id="{33D45EEB-646D-EB2C-581F-0584E184D738}"/>
                </a:ext>
              </a:extLst>
            </p:cNvPr>
            <p:cNvSpPr/>
            <p:nvPr/>
          </p:nvSpPr>
          <p:spPr>
            <a:xfrm>
              <a:off x="2605613" y="6284503"/>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6" name="Freeform: Shape 25">
              <a:extLst>
                <a:ext uri="{FF2B5EF4-FFF2-40B4-BE49-F238E27FC236}">
                  <a16:creationId xmlns:a16="http://schemas.microsoft.com/office/drawing/2014/main" id="{72869D95-98F5-615C-54BD-E43664E08C95}"/>
                </a:ext>
              </a:extLst>
            </p:cNvPr>
            <p:cNvSpPr/>
            <p:nvPr/>
          </p:nvSpPr>
          <p:spPr>
            <a:xfrm>
              <a:off x="3508705" y="6096049"/>
              <a:ext cx="100900" cy="95835"/>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7" name="Freeform: Shape 26">
              <a:extLst>
                <a:ext uri="{FF2B5EF4-FFF2-40B4-BE49-F238E27FC236}">
                  <a16:creationId xmlns:a16="http://schemas.microsoft.com/office/drawing/2014/main" id="{585615B7-E644-9C46-D890-D51A8C80D6DA}"/>
                </a:ext>
              </a:extLst>
            </p:cNvPr>
            <p:cNvSpPr/>
            <p:nvPr/>
          </p:nvSpPr>
          <p:spPr>
            <a:xfrm>
              <a:off x="4557135" y="6617637"/>
              <a:ext cx="91066" cy="8649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8" name="Freeform: Shape 27">
              <a:extLst>
                <a:ext uri="{FF2B5EF4-FFF2-40B4-BE49-F238E27FC236}">
                  <a16:creationId xmlns:a16="http://schemas.microsoft.com/office/drawing/2014/main" id="{42BEE7A3-FECB-0861-B3D5-E8FC8DE89882}"/>
                </a:ext>
              </a:extLst>
            </p:cNvPr>
            <p:cNvSpPr/>
            <p:nvPr/>
          </p:nvSpPr>
          <p:spPr>
            <a:xfrm>
              <a:off x="1633538" y="5803718"/>
              <a:ext cx="171016" cy="162430"/>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29" name="Freeform: Shape 28">
              <a:extLst>
                <a:ext uri="{FF2B5EF4-FFF2-40B4-BE49-F238E27FC236}">
                  <a16:creationId xmlns:a16="http://schemas.microsoft.com/office/drawing/2014/main" id="{3444C93B-9A52-A26E-02EF-8AF71A324E67}"/>
                </a:ext>
              </a:extLst>
            </p:cNvPr>
            <p:cNvSpPr/>
            <p:nvPr/>
          </p:nvSpPr>
          <p:spPr>
            <a:xfrm>
              <a:off x="5247180" y="6031664"/>
              <a:ext cx="107354" cy="10196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0" name="Freeform: Shape 29">
              <a:extLst>
                <a:ext uri="{FF2B5EF4-FFF2-40B4-BE49-F238E27FC236}">
                  <a16:creationId xmlns:a16="http://schemas.microsoft.com/office/drawing/2014/main" id="{35B9A9D0-21A6-51CB-86B0-088EDECDAA06}"/>
                </a:ext>
              </a:extLst>
            </p:cNvPr>
            <p:cNvSpPr/>
            <p:nvPr/>
          </p:nvSpPr>
          <p:spPr>
            <a:xfrm>
              <a:off x="6775912" y="6583929"/>
              <a:ext cx="93234" cy="8855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1" name="Freeform: Shape 30">
              <a:extLst>
                <a:ext uri="{FF2B5EF4-FFF2-40B4-BE49-F238E27FC236}">
                  <a16:creationId xmlns:a16="http://schemas.microsoft.com/office/drawing/2014/main" id="{7A56108C-AFCA-C563-9E9D-705EECA468C5}"/>
                </a:ext>
              </a:extLst>
            </p:cNvPr>
            <p:cNvSpPr/>
            <p:nvPr/>
          </p:nvSpPr>
          <p:spPr>
            <a:xfrm>
              <a:off x="7970571" y="6098298"/>
              <a:ext cx="129199" cy="12271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2" name="Freeform: Shape 31">
              <a:extLst>
                <a:ext uri="{FF2B5EF4-FFF2-40B4-BE49-F238E27FC236}">
                  <a16:creationId xmlns:a16="http://schemas.microsoft.com/office/drawing/2014/main" id="{BEC21A89-3A75-3394-B2C8-8F03FEEA6903}"/>
                </a:ext>
              </a:extLst>
            </p:cNvPr>
            <p:cNvSpPr/>
            <p:nvPr/>
          </p:nvSpPr>
          <p:spPr>
            <a:xfrm>
              <a:off x="5824166" y="6364603"/>
              <a:ext cx="127475" cy="121075"/>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3" name="Freeform: Shape 32">
              <a:extLst>
                <a:ext uri="{FF2B5EF4-FFF2-40B4-BE49-F238E27FC236}">
                  <a16:creationId xmlns:a16="http://schemas.microsoft.com/office/drawing/2014/main" id="{A5FCC4CC-6693-D13F-CA16-C7A5ED1FD0E2}"/>
                </a:ext>
              </a:extLst>
            </p:cNvPr>
            <p:cNvSpPr/>
            <p:nvPr/>
          </p:nvSpPr>
          <p:spPr>
            <a:xfrm>
              <a:off x="7411597" y="6306348"/>
              <a:ext cx="91066" cy="8649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4" name="Freeform: Shape 33">
              <a:extLst>
                <a:ext uri="{FF2B5EF4-FFF2-40B4-BE49-F238E27FC236}">
                  <a16:creationId xmlns:a16="http://schemas.microsoft.com/office/drawing/2014/main" id="{391A4945-8A2E-12DA-F2D0-E8415A2FD679}"/>
                </a:ext>
              </a:extLst>
            </p:cNvPr>
            <p:cNvSpPr/>
            <p:nvPr/>
          </p:nvSpPr>
          <p:spPr>
            <a:xfrm>
              <a:off x="4294989" y="5869440"/>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5" name="Freeform: Shape 34">
              <a:extLst>
                <a:ext uri="{FF2B5EF4-FFF2-40B4-BE49-F238E27FC236}">
                  <a16:creationId xmlns:a16="http://schemas.microsoft.com/office/drawing/2014/main" id="{3BD73BD8-460A-7DF4-C066-DA39A7CE7C9B}"/>
                </a:ext>
              </a:extLst>
            </p:cNvPr>
            <p:cNvSpPr/>
            <p:nvPr/>
          </p:nvSpPr>
          <p:spPr>
            <a:xfrm>
              <a:off x="8263716" y="6765974"/>
              <a:ext cx="215842" cy="20500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6" name="Freeform: Shape 35">
              <a:extLst>
                <a:ext uri="{FF2B5EF4-FFF2-40B4-BE49-F238E27FC236}">
                  <a16:creationId xmlns:a16="http://schemas.microsoft.com/office/drawing/2014/main" id="{CF9E8F47-C20F-4C5A-4D91-9654F69C8AB7}"/>
                </a:ext>
              </a:extLst>
            </p:cNvPr>
            <p:cNvSpPr/>
            <p:nvPr/>
          </p:nvSpPr>
          <p:spPr>
            <a:xfrm>
              <a:off x="8700474" y="5790438"/>
              <a:ext cx="149321" cy="141823"/>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7" name="Freeform: Shape 36">
              <a:extLst>
                <a:ext uri="{FF2B5EF4-FFF2-40B4-BE49-F238E27FC236}">
                  <a16:creationId xmlns:a16="http://schemas.microsoft.com/office/drawing/2014/main" id="{D03B1F7D-7F92-1C81-845B-457FB28E1EB1}"/>
                </a:ext>
              </a:extLst>
            </p:cNvPr>
            <p:cNvSpPr/>
            <p:nvPr/>
          </p:nvSpPr>
          <p:spPr>
            <a:xfrm>
              <a:off x="8912949" y="6496547"/>
              <a:ext cx="118890" cy="112921"/>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8" name="Freeform: Shape 37">
              <a:extLst>
                <a:ext uri="{FF2B5EF4-FFF2-40B4-BE49-F238E27FC236}">
                  <a16:creationId xmlns:a16="http://schemas.microsoft.com/office/drawing/2014/main" id="{535B9A40-9484-E665-0019-F921083D3C9D}"/>
                </a:ext>
              </a:extLst>
            </p:cNvPr>
            <p:cNvSpPr/>
            <p:nvPr/>
          </p:nvSpPr>
          <p:spPr>
            <a:xfrm>
              <a:off x="9530748" y="6075703"/>
              <a:ext cx="221989" cy="21084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39" name="Freeform: Shape 38">
              <a:extLst>
                <a:ext uri="{FF2B5EF4-FFF2-40B4-BE49-F238E27FC236}">
                  <a16:creationId xmlns:a16="http://schemas.microsoft.com/office/drawing/2014/main" id="{9A6A7FA1-E7D1-A9F1-4249-7AD3397E2D42}"/>
                </a:ext>
              </a:extLst>
            </p:cNvPr>
            <p:cNvSpPr/>
            <p:nvPr/>
          </p:nvSpPr>
          <p:spPr>
            <a:xfrm>
              <a:off x="10403896" y="6554802"/>
              <a:ext cx="154567" cy="146807"/>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53" name="Freeform: Shape 52">
              <a:extLst>
                <a:ext uri="{FF2B5EF4-FFF2-40B4-BE49-F238E27FC236}">
                  <a16:creationId xmlns:a16="http://schemas.microsoft.com/office/drawing/2014/main" id="{DB68B79E-932B-2A83-2996-0B0797DA867F}"/>
                </a:ext>
              </a:extLst>
            </p:cNvPr>
            <p:cNvSpPr/>
            <p:nvPr/>
          </p:nvSpPr>
          <p:spPr>
            <a:xfrm>
              <a:off x="910163" y="6484528"/>
              <a:ext cx="127476" cy="121076"/>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54" name="Freeform: Shape 53">
              <a:extLst>
                <a:ext uri="{FF2B5EF4-FFF2-40B4-BE49-F238E27FC236}">
                  <a16:creationId xmlns:a16="http://schemas.microsoft.com/office/drawing/2014/main" id="{C2111710-03F0-2635-F18F-F017C0DF0B50}"/>
                </a:ext>
              </a:extLst>
            </p:cNvPr>
            <p:cNvSpPr/>
            <p:nvPr/>
          </p:nvSpPr>
          <p:spPr>
            <a:xfrm>
              <a:off x="323064" y="5964690"/>
              <a:ext cx="177254" cy="16835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sp>
          <p:nvSpPr>
            <p:cNvPr id="55" name="Freeform: Shape 54">
              <a:extLst>
                <a:ext uri="{FF2B5EF4-FFF2-40B4-BE49-F238E27FC236}">
                  <a16:creationId xmlns:a16="http://schemas.microsoft.com/office/drawing/2014/main" id="{8B0F98B7-CA1D-73DC-2F51-04D3157ABFF7}"/>
                </a:ext>
              </a:extLst>
            </p:cNvPr>
            <p:cNvSpPr/>
            <p:nvPr/>
          </p:nvSpPr>
          <p:spPr>
            <a:xfrm>
              <a:off x="11114580" y="6031664"/>
              <a:ext cx="107354" cy="10196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endParaRPr lang="en-ID" dirty="0"/>
            </a:p>
          </p:txBody>
        </p:sp>
        <p:sp>
          <p:nvSpPr>
            <p:cNvPr id="56" name="Freeform: Shape 55">
              <a:extLst>
                <a:ext uri="{FF2B5EF4-FFF2-40B4-BE49-F238E27FC236}">
                  <a16:creationId xmlns:a16="http://schemas.microsoft.com/office/drawing/2014/main" id="{0CD026E9-C7FE-AE4E-9646-611972D63D13}"/>
                </a:ext>
              </a:extLst>
            </p:cNvPr>
            <p:cNvSpPr/>
            <p:nvPr/>
          </p:nvSpPr>
          <p:spPr>
            <a:xfrm>
              <a:off x="11697075" y="6434757"/>
              <a:ext cx="91066" cy="86494"/>
            </a:xfrm>
            <a:custGeom>
              <a:avLst/>
              <a:gdLst/>
              <a:ahLst/>
              <a:cxnLst/>
              <a:rect l="l" t="t" r="r" b="b"/>
              <a:pathLst>
                <a:path w="651254" h="837762">
                  <a:moveTo>
                    <a:pt x="0" y="0"/>
                  </a:moveTo>
                  <a:lnTo>
                    <a:pt x="186510" y="0"/>
                  </a:lnTo>
                  <a:lnTo>
                    <a:pt x="186510" y="279254"/>
                  </a:lnTo>
                  <a:lnTo>
                    <a:pt x="279255" y="279254"/>
                  </a:lnTo>
                  <a:lnTo>
                    <a:pt x="279255" y="373018"/>
                  </a:lnTo>
                  <a:lnTo>
                    <a:pt x="372000" y="373018"/>
                  </a:lnTo>
                  <a:lnTo>
                    <a:pt x="372000" y="279254"/>
                  </a:lnTo>
                  <a:lnTo>
                    <a:pt x="465764" y="279254"/>
                  </a:lnTo>
                  <a:lnTo>
                    <a:pt x="465764" y="0"/>
                  </a:lnTo>
                  <a:lnTo>
                    <a:pt x="651254" y="0"/>
                  </a:lnTo>
                  <a:lnTo>
                    <a:pt x="651254" y="279254"/>
                  </a:lnTo>
                  <a:lnTo>
                    <a:pt x="558509" y="279254"/>
                  </a:lnTo>
                  <a:lnTo>
                    <a:pt x="558509" y="373018"/>
                  </a:lnTo>
                  <a:lnTo>
                    <a:pt x="465764" y="373018"/>
                  </a:lnTo>
                  <a:lnTo>
                    <a:pt x="465764" y="465763"/>
                  </a:lnTo>
                  <a:lnTo>
                    <a:pt x="558509" y="465763"/>
                  </a:lnTo>
                  <a:lnTo>
                    <a:pt x="558509" y="558508"/>
                  </a:lnTo>
                  <a:lnTo>
                    <a:pt x="651254" y="558508"/>
                  </a:lnTo>
                  <a:lnTo>
                    <a:pt x="651254" y="837762"/>
                  </a:lnTo>
                  <a:lnTo>
                    <a:pt x="465764" y="837762"/>
                  </a:lnTo>
                  <a:lnTo>
                    <a:pt x="465764" y="558508"/>
                  </a:lnTo>
                  <a:lnTo>
                    <a:pt x="372000" y="558508"/>
                  </a:lnTo>
                  <a:lnTo>
                    <a:pt x="372000" y="465763"/>
                  </a:lnTo>
                  <a:lnTo>
                    <a:pt x="279255" y="465763"/>
                  </a:lnTo>
                  <a:lnTo>
                    <a:pt x="279255" y="558508"/>
                  </a:lnTo>
                  <a:lnTo>
                    <a:pt x="186510" y="558508"/>
                  </a:lnTo>
                  <a:lnTo>
                    <a:pt x="186510" y="837762"/>
                  </a:lnTo>
                  <a:lnTo>
                    <a:pt x="0" y="837762"/>
                  </a:lnTo>
                  <a:lnTo>
                    <a:pt x="0" y="558508"/>
                  </a:lnTo>
                  <a:lnTo>
                    <a:pt x="92746" y="558508"/>
                  </a:lnTo>
                  <a:lnTo>
                    <a:pt x="92746" y="465763"/>
                  </a:lnTo>
                  <a:lnTo>
                    <a:pt x="186510" y="465763"/>
                  </a:lnTo>
                  <a:lnTo>
                    <a:pt x="186510" y="373018"/>
                  </a:lnTo>
                  <a:lnTo>
                    <a:pt x="92746" y="373018"/>
                  </a:lnTo>
                  <a:lnTo>
                    <a:pt x="92746" y="279254"/>
                  </a:lnTo>
                  <a:lnTo>
                    <a:pt x="0" y="279254"/>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dirty="0"/>
            </a:p>
          </p:txBody>
        </p:sp>
      </p:grpSp>
    </p:spTree>
    <p:extLst>
      <p:ext uri="{BB962C8B-B14F-4D97-AF65-F5344CB8AC3E}">
        <p14:creationId xmlns:p14="http://schemas.microsoft.com/office/powerpoint/2010/main" val="1351364583"/>
      </p:ext>
    </p:extLst>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250"/>
                                  </p:stCondLst>
                                  <p:childTnLst>
                                    <p:set>
                                      <p:cBhvr>
                                        <p:cTn id="6" dur="1" fill="hold">
                                          <p:stCondLst>
                                            <p:cond delay="0"/>
                                          </p:stCondLst>
                                        </p:cTn>
                                        <p:tgtEl>
                                          <p:spTgt spid="40"/>
                                        </p:tgtEl>
                                        <p:attrNameLst>
                                          <p:attrName>style.visibility</p:attrName>
                                        </p:attrNameLst>
                                      </p:cBhvr>
                                      <p:to>
                                        <p:strVal val="visible"/>
                                      </p:to>
                                    </p:set>
                                    <p:animEffect transition="in" filter="strips(downRight)">
                                      <p:cBhvr>
                                        <p:cTn id="7" dur="750"/>
                                        <p:tgtEl>
                                          <p:spTgt spid="40"/>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750"/>
                                        <p:tgtEl>
                                          <p:spTgt spid="41"/>
                                        </p:tgtEl>
                                      </p:cBhvr>
                                    </p:animEffect>
                                  </p:childTnLst>
                                </p:cTn>
                              </p:par>
                              <p:par>
                                <p:cTn id="11" presetID="42" presetClass="path" presetSubtype="0" repeatCount="indefinite" autoRev="1" fill="hold" grpId="1" nodeType="withEffect">
                                  <p:stCondLst>
                                    <p:cond delay="750"/>
                                  </p:stCondLst>
                                  <p:childTnLst>
                                    <p:animMotion origin="layout" path="M 5.55556E-7 1.23457E-7 L 5.55556E-7 -0.22191 " pathEditMode="relative" rAng="0" ptsTypes="AA">
                                      <p:cBhvr>
                                        <p:cTn id="12" dur="2500" fill="hold"/>
                                        <p:tgtEl>
                                          <p:spTgt spid="41"/>
                                        </p:tgtEl>
                                        <p:attrNameLst>
                                          <p:attrName>ppt_x</p:attrName>
                                          <p:attrName>ppt_y</p:attrName>
                                        </p:attrNameLst>
                                      </p:cBhvr>
                                      <p:rCtr x="0" y="-11111"/>
                                    </p:animMotion>
                                  </p:childTnLst>
                                </p:cTn>
                              </p:par>
                              <p:par>
                                <p:cTn id="13" presetID="18" presetClass="entr" presetSubtype="9" fill="hold" grpId="0" nodeType="withEffect">
                                  <p:stCondLst>
                                    <p:cond delay="250"/>
                                  </p:stCondLst>
                                  <p:childTnLst>
                                    <p:set>
                                      <p:cBhvr>
                                        <p:cTn id="14" dur="1" fill="hold">
                                          <p:stCondLst>
                                            <p:cond delay="0"/>
                                          </p:stCondLst>
                                        </p:cTn>
                                        <p:tgtEl>
                                          <p:spTgt spid="8"/>
                                        </p:tgtEl>
                                        <p:attrNameLst>
                                          <p:attrName>style.visibility</p:attrName>
                                        </p:attrNameLst>
                                      </p:cBhvr>
                                      <p:to>
                                        <p:strVal val="visible"/>
                                      </p:to>
                                    </p:set>
                                    <p:animEffect transition="in" filter="strips(upLeft)">
                                      <p:cBhvr>
                                        <p:cTn id="15" dur="750"/>
                                        <p:tgtEl>
                                          <p:spTgt spid="8"/>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750"/>
                                        <p:tgtEl>
                                          <p:spTgt spid="12"/>
                                        </p:tgtEl>
                                      </p:cBhvr>
                                    </p:animEffect>
                                  </p:childTnLst>
                                </p:cTn>
                              </p:par>
                              <p:par>
                                <p:cTn id="19" presetID="42" presetClass="path" presetSubtype="0" repeatCount="indefinite" autoRev="1" fill="hold" grpId="1" nodeType="withEffect">
                                  <p:stCondLst>
                                    <p:cond delay="750"/>
                                  </p:stCondLst>
                                  <p:childTnLst>
                                    <p:animMotion origin="layout" path="M 5.55556E-7 1.23457E-7 L 5.55556E-7 -0.22191 " pathEditMode="relative" rAng="0" ptsTypes="AA">
                                      <p:cBhvr>
                                        <p:cTn id="20" dur="2000" fill="hold"/>
                                        <p:tgtEl>
                                          <p:spTgt spid="12"/>
                                        </p:tgtEl>
                                        <p:attrNameLst>
                                          <p:attrName>ppt_x</p:attrName>
                                          <p:attrName>ppt_y</p:attrName>
                                        </p:attrNameLst>
                                      </p:cBhvr>
                                      <p:rCtr x="0" y="-11111"/>
                                    </p:animMotion>
                                  </p:childTnLst>
                                </p:cTn>
                              </p:par>
                              <p:par>
                                <p:cTn id="21" presetID="10" presetClass="entr" presetSubtype="0" fill="hold" grpId="0" nodeType="withEffect">
                                  <p:stCondLst>
                                    <p:cond delay="750"/>
                                  </p:stCondLst>
                                  <p:childTnLst>
                                    <p:set>
                                      <p:cBhvr>
                                        <p:cTn id="22" dur="1" fill="hold">
                                          <p:stCondLst>
                                            <p:cond delay="0"/>
                                          </p:stCondLst>
                                        </p:cTn>
                                        <p:tgtEl>
                                          <p:spTgt spid="43"/>
                                        </p:tgtEl>
                                        <p:attrNameLst>
                                          <p:attrName>style.visibility</p:attrName>
                                        </p:attrNameLst>
                                      </p:cBhvr>
                                      <p:to>
                                        <p:strVal val="visible"/>
                                      </p:to>
                                    </p:set>
                                    <p:animEffect transition="in" filter="fade">
                                      <p:cBhvr>
                                        <p:cTn id="23" dur="750"/>
                                        <p:tgtEl>
                                          <p:spTgt spid="43"/>
                                        </p:tgtEl>
                                      </p:cBhvr>
                                    </p:animEffect>
                                  </p:childTnLst>
                                </p:cTn>
                              </p:par>
                              <p:par>
                                <p:cTn id="24" presetID="42" presetClass="path" presetSubtype="0" repeatCount="indefinite" autoRev="1" fill="hold" grpId="1" nodeType="withEffect">
                                  <p:stCondLst>
                                    <p:cond delay="750"/>
                                  </p:stCondLst>
                                  <p:childTnLst>
                                    <p:animMotion origin="layout" path="M 5.55556E-7 1.23457E-7 L 5.55556E-7 -0.22191 " pathEditMode="relative" rAng="0" ptsTypes="AA">
                                      <p:cBhvr>
                                        <p:cTn id="25" dur="2000" fill="hold"/>
                                        <p:tgtEl>
                                          <p:spTgt spid="43"/>
                                        </p:tgtEl>
                                        <p:attrNameLst>
                                          <p:attrName>ppt_x</p:attrName>
                                          <p:attrName>ppt_y</p:attrName>
                                        </p:attrNameLst>
                                      </p:cBhvr>
                                      <p:rCtr x="0" y="-11111"/>
                                    </p:animMotion>
                                  </p:childTnLst>
                                </p:cTn>
                              </p:par>
                              <p:par>
                                <p:cTn id="26" presetID="18" presetClass="entr" presetSubtype="9" fill="hold" grpId="0" nodeType="withEffect">
                                  <p:stCondLst>
                                    <p:cond delay="250"/>
                                  </p:stCondLst>
                                  <p:childTnLst>
                                    <p:set>
                                      <p:cBhvr>
                                        <p:cTn id="27" dur="1" fill="hold">
                                          <p:stCondLst>
                                            <p:cond delay="0"/>
                                          </p:stCondLst>
                                        </p:cTn>
                                        <p:tgtEl>
                                          <p:spTgt spid="42"/>
                                        </p:tgtEl>
                                        <p:attrNameLst>
                                          <p:attrName>style.visibility</p:attrName>
                                        </p:attrNameLst>
                                      </p:cBhvr>
                                      <p:to>
                                        <p:strVal val="visible"/>
                                      </p:to>
                                    </p:set>
                                    <p:animEffect transition="in" filter="strips(upLeft)">
                                      <p:cBhvr>
                                        <p:cTn id="28" dur="750"/>
                                        <p:tgtEl>
                                          <p:spTgt spid="42"/>
                                        </p:tgtEl>
                                      </p:cBhvr>
                                    </p:animEffect>
                                  </p:childTnLst>
                                </p:cTn>
                              </p:par>
                              <p:par>
                                <p:cTn id="29" presetID="18" presetClass="entr" presetSubtype="6" fill="hold" grpId="0" nodeType="withEffect">
                                  <p:stCondLst>
                                    <p:cond delay="250"/>
                                  </p:stCondLst>
                                  <p:childTnLst>
                                    <p:set>
                                      <p:cBhvr>
                                        <p:cTn id="30" dur="1" fill="hold">
                                          <p:stCondLst>
                                            <p:cond delay="0"/>
                                          </p:stCondLst>
                                        </p:cTn>
                                        <p:tgtEl>
                                          <p:spTgt spid="13"/>
                                        </p:tgtEl>
                                        <p:attrNameLst>
                                          <p:attrName>style.visibility</p:attrName>
                                        </p:attrNameLst>
                                      </p:cBhvr>
                                      <p:to>
                                        <p:strVal val="visible"/>
                                      </p:to>
                                    </p:set>
                                    <p:animEffect transition="in" filter="strips(downRight)">
                                      <p:cBhvr>
                                        <p:cTn id="31" dur="750"/>
                                        <p:tgtEl>
                                          <p:spTgt spid="13"/>
                                        </p:tgtEl>
                                      </p:cBhvr>
                                    </p:animEffect>
                                  </p:childTnLst>
                                </p:cTn>
                              </p:par>
                              <p:par>
                                <p:cTn id="32" presetID="10" presetClass="entr" presetSubtype="0" fill="hold" grpId="0" nodeType="withEffect">
                                  <p:stCondLst>
                                    <p:cond delay="75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750"/>
                                        <p:tgtEl>
                                          <p:spTgt spid="14"/>
                                        </p:tgtEl>
                                      </p:cBhvr>
                                    </p:animEffect>
                                  </p:childTnLst>
                                </p:cTn>
                              </p:par>
                              <p:par>
                                <p:cTn id="35" presetID="42" presetClass="path" presetSubtype="0" repeatCount="indefinite" autoRev="1" fill="hold" grpId="1" nodeType="withEffect">
                                  <p:stCondLst>
                                    <p:cond delay="750"/>
                                  </p:stCondLst>
                                  <p:childTnLst>
                                    <p:animMotion origin="layout" path="M 5.55556E-7 1.23457E-7 L 5.55556E-7 -0.22191 " pathEditMode="relative" rAng="0" ptsTypes="AA">
                                      <p:cBhvr>
                                        <p:cTn id="36" dur="2500" fill="hold"/>
                                        <p:tgtEl>
                                          <p:spTgt spid="14"/>
                                        </p:tgtEl>
                                        <p:attrNameLst>
                                          <p:attrName>ppt_x</p:attrName>
                                          <p:attrName>ppt_y</p:attrName>
                                        </p:attrNameLst>
                                      </p:cBhvr>
                                      <p:rCtr x="0" y="-11111"/>
                                    </p:animMotion>
                                  </p:childTnLst>
                                </p:cTn>
                              </p:par>
                              <p:par>
                                <p:cTn id="37" presetID="14" presetClass="entr" presetSubtype="10" fill="hold" nodeType="withEffect">
                                  <p:stCondLst>
                                    <p:cond delay="750"/>
                                  </p:stCondLst>
                                  <p:childTnLst>
                                    <p:set>
                                      <p:cBhvr>
                                        <p:cTn id="38" dur="1" fill="hold">
                                          <p:stCondLst>
                                            <p:cond delay="0"/>
                                          </p:stCondLst>
                                        </p:cTn>
                                        <p:tgtEl>
                                          <p:spTgt spid="2"/>
                                        </p:tgtEl>
                                        <p:attrNameLst>
                                          <p:attrName>style.visibility</p:attrName>
                                        </p:attrNameLst>
                                      </p:cBhvr>
                                      <p:to>
                                        <p:strVal val="visible"/>
                                      </p:to>
                                    </p:set>
                                    <p:animEffect transition="in" filter="randombar(horizontal)">
                                      <p:cBhvr>
                                        <p:cTn id="39" dur="500"/>
                                        <p:tgtEl>
                                          <p:spTgt spid="2"/>
                                        </p:tgtEl>
                                      </p:cBhvr>
                                    </p:animEffect>
                                  </p:childTnLst>
                                </p:cTn>
                              </p:par>
                              <p:par>
                                <p:cTn id="40" presetID="2" presetClass="entr" presetSubtype="4" accel="12000" decel="88000"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additive="base">
                                        <p:cTn id="42" dur="1000" fill="hold"/>
                                        <p:tgtEl>
                                          <p:spTgt spid="21"/>
                                        </p:tgtEl>
                                        <p:attrNameLst>
                                          <p:attrName>ppt_x</p:attrName>
                                        </p:attrNameLst>
                                      </p:cBhvr>
                                      <p:tavLst>
                                        <p:tav tm="0">
                                          <p:val>
                                            <p:strVal val="#ppt_x"/>
                                          </p:val>
                                        </p:tav>
                                        <p:tav tm="100000">
                                          <p:val>
                                            <p:strVal val="#ppt_x"/>
                                          </p:val>
                                        </p:tav>
                                      </p:tavLst>
                                    </p:anim>
                                    <p:anim calcmode="lin" valueType="num">
                                      <p:cBhvr additive="base">
                                        <p:cTn id="43" dur="1000" fill="hold"/>
                                        <p:tgtEl>
                                          <p:spTgt spid="21"/>
                                        </p:tgtEl>
                                        <p:attrNameLst>
                                          <p:attrName>ppt_y</p:attrName>
                                        </p:attrNameLst>
                                      </p:cBhvr>
                                      <p:tavLst>
                                        <p:tav tm="0">
                                          <p:val>
                                            <p:strVal val="1+#ppt_h/2"/>
                                          </p:val>
                                        </p:tav>
                                        <p:tav tm="100000">
                                          <p:val>
                                            <p:strVal val="#ppt_y"/>
                                          </p:val>
                                        </p:tav>
                                      </p:tavLst>
                                    </p:anim>
                                  </p:childTnLst>
                                </p:cTn>
                              </p:par>
                              <p:par>
                                <p:cTn id="44" presetID="2" presetClass="entr" presetSubtype="4" accel="12000" decel="88000"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anim calcmode="lin" valueType="num">
                                      <p:cBhvr additive="base">
                                        <p:cTn id="46" dur="1000" fill="hold"/>
                                        <p:tgtEl>
                                          <p:spTgt spid="22"/>
                                        </p:tgtEl>
                                        <p:attrNameLst>
                                          <p:attrName>ppt_x</p:attrName>
                                        </p:attrNameLst>
                                      </p:cBhvr>
                                      <p:tavLst>
                                        <p:tav tm="0">
                                          <p:val>
                                            <p:strVal val="#ppt_x"/>
                                          </p:val>
                                        </p:tav>
                                        <p:tav tm="100000">
                                          <p:val>
                                            <p:strVal val="#ppt_x"/>
                                          </p:val>
                                        </p:tav>
                                      </p:tavLst>
                                    </p:anim>
                                    <p:anim calcmode="lin" valueType="num">
                                      <p:cBhvr additive="base">
                                        <p:cTn id="47" dur="10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2" grpId="1" animBg="1"/>
      <p:bldP spid="13" grpId="0" animBg="1"/>
      <p:bldP spid="14" grpId="0" animBg="1"/>
      <p:bldP spid="14" grpId="1" animBg="1"/>
      <p:bldP spid="21" grpId="0"/>
      <p:bldP spid="22" grpId="0"/>
      <p:bldP spid="40" grpId="0" animBg="1"/>
      <p:bldP spid="41" grpId="0" animBg="1"/>
      <p:bldP spid="41" grpId="1" animBg="1"/>
      <p:bldP spid="42" grpId="0" animBg="1"/>
      <p:bldP spid="43" grpId="0" animBg="1"/>
      <p:bldP spid="43"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09FD73-5786-4BE9-91AA-72939DA410F5}"/>
              </a:ext>
            </a:extLst>
          </p:cNvPr>
          <p:cNvSpPr txBox="1"/>
          <p:nvPr/>
        </p:nvSpPr>
        <p:spPr>
          <a:xfrm>
            <a:off x="837607" y="2107521"/>
            <a:ext cx="10794949" cy="1861920"/>
          </a:xfrm>
          <a:prstGeom prst="rect">
            <a:avLst/>
          </a:prstGeom>
          <a:noFill/>
        </p:spPr>
        <p:txBody>
          <a:bodyPr wrap="square" rtlCol="0">
            <a:spAutoFit/>
          </a:bodyPr>
          <a:lstStyle/>
          <a:p>
            <a:pPr>
              <a:lnSpc>
                <a:spcPct val="130000"/>
              </a:lnSpc>
            </a:pPr>
            <a:r>
              <a:rPr lang="en-US" dirty="0"/>
              <a:t>This project aims to detect Wi-Fi networks in the nearby range. It then displays the networks detected and their strength on a LCD screen. It can also attempt to block/jam them by performing </a:t>
            </a:r>
            <a:r>
              <a:rPr lang="en-US" dirty="0" err="1"/>
              <a:t>deauthentication</a:t>
            </a:r>
            <a:r>
              <a:rPr lang="en-US" dirty="0"/>
              <a:t> attacks using the </a:t>
            </a:r>
            <a:r>
              <a:rPr lang="en-US" dirty="0" err="1"/>
              <a:t>NodeMCU</a:t>
            </a:r>
            <a:r>
              <a:rPr lang="en-US" dirty="0"/>
              <a:t> ESP8266 module.</a:t>
            </a:r>
          </a:p>
          <a:p>
            <a:pPr>
              <a:lnSpc>
                <a:spcPct val="130000"/>
              </a:lnSpc>
            </a:pPr>
            <a:r>
              <a:rPr lang="en-IN" dirty="0"/>
              <a:t>This project provides an introduction to </a:t>
            </a:r>
            <a:r>
              <a:rPr lang="en-IN" b="1" dirty="0" err="1">
                <a:solidFill>
                  <a:srgbClr val="FB6D2E"/>
                </a:solidFill>
              </a:rPr>
              <a:t>WiFi</a:t>
            </a:r>
            <a:r>
              <a:rPr lang="en-IN" b="1" dirty="0">
                <a:solidFill>
                  <a:srgbClr val="FB6D2E"/>
                </a:solidFill>
              </a:rPr>
              <a:t>  Networking </a:t>
            </a:r>
            <a:r>
              <a:rPr lang="en-IN" dirty="0"/>
              <a:t>and demonstrates the practical implementation of such scans and attacks using readily available </a:t>
            </a:r>
            <a:r>
              <a:rPr lang="en-IN" b="1" dirty="0">
                <a:solidFill>
                  <a:srgbClr val="FB6D2E"/>
                </a:solidFill>
              </a:rPr>
              <a:t>hardware</a:t>
            </a:r>
            <a:r>
              <a:rPr lang="en-IN" dirty="0">
                <a:solidFill>
                  <a:srgbClr val="FB6D2E"/>
                </a:solidFill>
              </a:rPr>
              <a:t> and </a:t>
            </a:r>
            <a:r>
              <a:rPr lang="en-IN" b="1" dirty="0">
                <a:solidFill>
                  <a:srgbClr val="FB6D2E"/>
                </a:solidFill>
              </a:rPr>
              <a:t>software</a:t>
            </a:r>
            <a:r>
              <a:rPr lang="en-IN" dirty="0"/>
              <a:t>.</a:t>
            </a:r>
            <a:endParaRPr lang="en-US" sz="1400" dirty="0">
              <a:solidFill>
                <a:schemeClr val="tx1">
                  <a:lumMod val="50000"/>
                  <a:lumOff val="50000"/>
                </a:schemeClr>
              </a:solidFill>
              <a:latin typeface="+mj-lt"/>
              <a:cs typeface="Archivo Light" pitchFamily="2" charset="0"/>
            </a:endParaRPr>
          </a:p>
        </p:txBody>
      </p:sp>
      <p:grpSp>
        <p:nvGrpSpPr>
          <p:cNvPr id="2" name="Group 1">
            <a:extLst>
              <a:ext uri="{FF2B5EF4-FFF2-40B4-BE49-F238E27FC236}">
                <a16:creationId xmlns:a16="http://schemas.microsoft.com/office/drawing/2014/main" id="{DEA82117-EB5A-49D6-8602-80D92ED7FCEC}"/>
              </a:ext>
            </a:extLst>
          </p:cNvPr>
          <p:cNvGrpSpPr/>
          <p:nvPr/>
        </p:nvGrpSpPr>
        <p:grpSpPr>
          <a:xfrm>
            <a:off x="4084013" y="451187"/>
            <a:ext cx="3736830" cy="1177718"/>
            <a:chOff x="1271588" y="4791289"/>
            <a:chExt cx="3736830" cy="1177718"/>
          </a:xfrm>
        </p:grpSpPr>
        <p:sp useBgFill="1">
          <p:nvSpPr>
            <p:cNvPr id="23" name="Rectangle: Rounded Corners 22">
              <a:extLst>
                <a:ext uri="{FF2B5EF4-FFF2-40B4-BE49-F238E27FC236}">
                  <a16:creationId xmlns:a16="http://schemas.microsoft.com/office/drawing/2014/main" id="{2EDC7144-371C-4FF9-BE61-C34AE16B7EEA}"/>
                </a:ext>
              </a:extLst>
            </p:cNvPr>
            <p:cNvSpPr/>
            <p:nvPr/>
          </p:nvSpPr>
          <p:spPr>
            <a:xfrm>
              <a:off x="1271588" y="4791289"/>
              <a:ext cx="3736830" cy="1177718"/>
            </a:xfrm>
            <a:prstGeom prst="roundRect">
              <a:avLst>
                <a:gd name="adj" fmla="val 15746"/>
              </a:avLst>
            </a:prstGeom>
            <a:ln w="6350">
              <a:solidFill>
                <a:schemeClr val="bg1">
                  <a:lumMod val="85000"/>
                </a:schemeClr>
              </a:solidFill>
            </a:ln>
            <a:effectLst>
              <a:outerShdw blurRad="1079500" dist="11430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mj-lt"/>
              </a:endParaRPr>
            </a:p>
          </p:txBody>
        </p:sp>
        <p:sp useBgFill="1">
          <p:nvSpPr>
            <p:cNvPr id="43" name="Rectangle: Rounded Corners 42">
              <a:extLst>
                <a:ext uri="{FF2B5EF4-FFF2-40B4-BE49-F238E27FC236}">
                  <a16:creationId xmlns:a16="http://schemas.microsoft.com/office/drawing/2014/main" id="{85189EAC-16BD-495C-9F6C-22A6D0FD3706}"/>
                </a:ext>
              </a:extLst>
            </p:cNvPr>
            <p:cNvSpPr/>
            <p:nvPr/>
          </p:nvSpPr>
          <p:spPr>
            <a:xfrm>
              <a:off x="1271588" y="4791289"/>
              <a:ext cx="3736830" cy="1177718"/>
            </a:xfrm>
            <a:prstGeom prst="roundRect">
              <a:avLst>
                <a:gd name="adj" fmla="val 15746"/>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28" name="Rectangle 27">
            <a:extLst>
              <a:ext uri="{FF2B5EF4-FFF2-40B4-BE49-F238E27FC236}">
                <a16:creationId xmlns:a16="http://schemas.microsoft.com/office/drawing/2014/main" id="{7BB90E81-2691-817A-BC84-85DA09BDC79E}"/>
              </a:ext>
            </a:extLst>
          </p:cNvPr>
          <p:cNvSpPr/>
          <p:nvPr/>
        </p:nvSpPr>
        <p:spPr>
          <a:xfrm>
            <a:off x="364235" y="-514219"/>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0F4144C1-7004-0143-7FAF-A0EBA48EAE55}"/>
              </a:ext>
            </a:extLst>
          </p:cNvPr>
          <p:cNvSpPr/>
          <p:nvPr/>
        </p:nvSpPr>
        <p:spPr>
          <a:xfrm>
            <a:off x="270572" y="1317755"/>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5" name="Rectangle 34">
            <a:extLst>
              <a:ext uri="{FF2B5EF4-FFF2-40B4-BE49-F238E27FC236}">
                <a16:creationId xmlns:a16="http://schemas.microsoft.com/office/drawing/2014/main" id="{21B11A24-562D-BAEE-E484-33D820DC929F}"/>
              </a:ext>
            </a:extLst>
          </p:cNvPr>
          <p:cNvSpPr/>
          <p:nvPr/>
        </p:nvSpPr>
        <p:spPr>
          <a:xfrm flipH="1" flipV="1">
            <a:off x="11579487" y="5099048"/>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6" name="Freeform: Shape 35">
            <a:extLst>
              <a:ext uri="{FF2B5EF4-FFF2-40B4-BE49-F238E27FC236}">
                <a16:creationId xmlns:a16="http://schemas.microsoft.com/office/drawing/2014/main" id="{8FEE07B8-F2FA-BA86-5218-7670D82F6C34}"/>
              </a:ext>
            </a:extLst>
          </p:cNvPr>
          <p:cNvSpPr/>
          <p:nvPr/>
        </p:nvSpPr>
        <p:spPr>
          <a:xfrm flipH="1" flipV="1">
            <a:off x="11499205" y="4941223"/>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4" name="TextBox 3">
            <a:extLst>
              <a:ext uri="{FF2B5EF4-FFF2-40B4-BE49-F238E27FC236}">
                <a16:creationId xmlns:a16="http://schemas.microsoft.com/office/drawing/2014/main" id="{A695D781-3319-40AE-A2D9-EFD761783267}"/>
              </a:ext>
            </a:extLst>
          </p:cNvPr>
          <p:cNvSpPr txBox="1"/>
          <p:nvPr/>
        </p:nvSpPr>
        <p:spPr>
          <a:xfrm>
            <a:off x="4725128" y="689180"/>
            <a:ext cx="2454599" cy="701731"/>
          </a:xfrm>
          <a:prstGeom prst="rect">
            <a:avLst/>
          </a:prstGeom>
          <a:noFill/>
        </p:spPr>
        <p:txBody>
          <a:bodyPr wrap="square" rtlCol="0">
            <a:spAutoFit/>
          </a:bodyPr>
          <a:lstStyle/>
          <a:p>
            <a:pPr>
              <a:lnSpc>
                <a:spcPct val="90000"/>
              </a:lnSpc>
            </a:pPr>
            <a:r>
              <a:rPr lang="en-US" sz="4400" b="1" dirty="0">
                <a:solidFill>
                  <a:schemeClr val="accent1"/>
                </a:solidFill>
                <a:latin typeface="+mj-lt"/>
                <a:cs typeface="Archivo" pitchFamily="2" charset="0"/>
              </a:rPr>
              <a:t>Abstract</a:t>
            </a:r>
            <a:endParaRPr lang="en-US" sz="4400" b="1" dirty="0">
              <a:solidFill>
                <a:srgbClr val="0E0326"/>
              </a:solidFill>
              <a:latin typeface="+mj-lt"/>
              <a:cs typeface="Archivo" pitchFamily="2" charset="0"/>
            </a:endParaRPr>
          </a:p>
        </p:txBody>
      </p:sp>
      <p:sp>
        <p:nvSpPr>
          <p:cNvPr id="7" name="TextBox 6">
            <a:extLst>
              <a:ext uri="{FF2B5EF4-FFF2-40B4-BE49-F238E27FC236}">
                <a16:creationId xmlns:a16="http://schemas.microsoft.com/office/drawing/2014/main" id="{1C3D24B9-AB95-4B99-9BD3-0C3ABE445785}"/>
              </a:ext>
            </a:extLst>
          </p:cNvPr>
          <p:cNvSpPr txBox="1"/>
          <p:nvPr/>
        </p:nvSpPr>
        <p:spPr>
          <a:xfrm>
            <a:off x="837606" y="4127266"/>
            <a:ext cx="10794949" cy="1141723"/>
          </a:xfrm>
          <a:prstGeom prst="rect">
            <a:avLst/>
          </a:prstGeom>
          <a:noFill/>
        </p:spPr>
        <p:txBody>
          <a:bodyPr wrap="square" rtlCol="0">
            <a:spAutoFit/>
          </a:bodyPr>
          <a:lstStyle/>
          <a:p>
            <a:pPr>
              <a:lnSpc>
                <a:spcPct val="130000"/>
              </a:lnSpc>
            </a:pPr>
            <a:r>
              <a:rPr lang="en-IN" dirty="0"/>
              <a:t>This project serves as a comprehensive introduction to the concept of </a:t>
            </a:r>
            <a:r>
              <a:rPr lang="en-IN" b="1" dirty="0" err="1">
                <a:solidFill>
                  <a:srgbClr val="FB6D2E"/>
                </a:solidFill>
              </a:rPr>
              <a:t>WiFi</a:t>
            </a:r>
            <a:r>
              <a:rPr lang="en-IN" b="1" dirty="0">
                <a:solidFill>
                  <a:srgbClr val="FB6D2E"/>
                </a:solidFill>
              </a:rPr>
              <a:t> </a:t>
            </a:r>
            <a:r>
              <a:rPr lang="en-IN" b="1" dirty="0" err="1">
                <a:solidFill>
                  <a:srgbClr val="FB6D2E"/>
                </a:solidFill>
              </a:rPr>
              <a:t>deauthentication</a:t>
            </a:r>
            <a:r>
              <a:rPr lang="en-IN" b="1" dirty="0">
                <a:solidFill>
                  <a:srgbClr val="FB6D2E"/>
                </a:solidFill>
              </a:rPr>
              <a:t> attacks</a:t>
            </a:r>
            <a:r>
              <a:rPr lang="en-IN" dirty="0"/>
              <a:t>, which involve the intentional interference with the normal operation of wireless networks. By utilizing this device, users can gain a deeper understanding of the mechanisms and potential impact of such attacks.</a:t>
            </a:r>
            <a:endParaRPr lang="en-US" sz="1400" dirty="0">
              <a:solidFill>
                <a:schemeClr val="tx1">
                  <a:lumMod val="50000"/>
                  <a:lumOff val="50000"/>
                </a:schemeClr>
              </a:solidFill>
              <a:latin typeface="+mj-lt"/>
              <a:cs typeface="Archivo Light" pitchFamily="2" charset="0"/>
            </a:endParaRPr>
          </a:p>
        </p:txBody>
      </p:sp>
    </p:spTree>
    <p:extLst>
      <p:ext uri="{BB962C8B-B14F-4D97-AF65-F5344CB8AC3E}">
        <p14:creationId xmlns:p14="http://schemas.microsoft.com/office/powerpoint/2010/main" val="2060444088"/>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250"/>
                                  </p:stCondLst>
                                  <p:childTnLst>
                                    <p:set>
                                      <p:cBhvr>
                                        <p:cTn id="6" dur="1" fill="hold">
                                          <p:stCondLst>
                                            <p:cond delay="0"/>
                                          </p:stCondLst>
                                        </p:cTn>
                                        <p:tgtEl>
                                          <p:spTgt spid="28"/>
                                        </p:tgtEl>
                                        <p:attrNameLst>
                                          <p:attrName>style.visibility</p:attrName>
                                        </p:attrNameLst>
                                      </p:cBhvr>
                                      <p:to>
                                        <p:strVal val="visible"/>
                                      </p:to>
                                    </p:set>
                                    <p:animEffect transition="in" filter="strips(downRight)">
                                      <p:cBhvr>
                                        <p:cTn id="7" dur="750"/>
                                        <p:tgtEl>
                                          <p:spTgt spid="28"/>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750"/>
                                        <p:tgtEl>
                                          <p:spTgt spid="30"/>
                                        </p:tgtEl>
                                      </p:cBhvr>
                                    </p:animEffect>
                                  </p:childTnLst>
                                </p:cTn>
                              </p:par>
                              <p:par>
                                <p:cTn id="11" presetID="42" presetClass="path" presetSubtype="0" repeatCount="indefinite" autoRev="1" fill="hold" grpId="1" nodeType="withEffect">
                                  <p:stCondLst>
                                    <p:cond delay="750"/>
                                  </p:stCondLst>
                                  <p:childTnLst>
                                    <p:animMotion origin="layout" path="M 5.55556E-7 1.23457E-7 L 5.55556E-7 -0.22191 " pathEditMode="relative" rAng="0" ptsTypes="AA">
                                      <p:cBhvr>
                                        <p:cTn id="12" dur="2500" fill="hold"/>
                                        <p:tgtEl>
                                          <p:spTgt spid="30"/>
                                        </p:tgtEl>
                                        <p:attrNameLst>
                                          <p:attrName>ppt_x</p:attrName>
                                          <p:attrName>ppt_y</p:attrName>
                                        </p:attrNameLst>
                                      </p:cBhvr>
                                      <p:rCtr x="0" y="-11111"/>
                                    </p:animMotion>
                                  </p:childTnLst>
                                </p:cTn>
                              </p:par>
                              <p:par>
                                <p:cTn id="13" presetID="18" presetClass="entr" presetSubtype="6" fill="hold" grpId="0" nodeType="withEffect">
                                  <p:stCondLst>
                                    <p:cond delay="250"/>
                                  </p:stCondLst>
                                  <p:childTnLst>
                                    <p:set>
                                      <p:cBhvr>
                                        <p:cTn id="14" dur="1" fill="hold">
                                          <p:stCondLst>
                                            <p:cond delay="0"/>
                                          </p:stCondLst>
                                        </p:cTn>
                                        <p:tgtEl>
                                          <p:spTgt spid="35"/>
                                        </p:tgtEl>
                                        <p:attrNameLst>
                                          <p:attrName>style.visibility</p:attrName>
                                        </p:attrNameLst>
                                      </p:cBhvr>
                                      <p:to>
                                        <p:strVal val="visible"/>
                                      </p:to>
                                    </p:set>
                                    <p:animEffect transition="in" filter="strips(downRight)">
                                      <p:cBhvr>
                                        <p:cTn id="15" dur="750"/>
                                        <p:tgtEl>
                                          <p:spTgt spid="35"/>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750"/>
                                        <p:tgtEl>
                                          <p:spTgt spid="36"/>
                                        </p:tgtEl>
                                      </p:cBhvr>
                                    </p:animEffect>
                                  </p:childTnLst>
                                </p:cTn>
                              </p:par>
                              <p:par>
                                <p:cTn id="19" presetID="42" presetClass="path" presetSubtype="0" repeatCount="indefinite" autoRev="1" fill="hold" grpId="1" nodeType="withEffect">
                                  <p:stCondLst>
                                    <p:cond delay="750"/>
                                  </p:stCondLst>
                                  <p:childTnLst>
                                    <p:animMotion origin="layout" path="M 3.33333E-6 3.7037E-6 L 3.33333E-6 0.23958 " pathEditMode="relative" rAng="0" ptsTypes="AA">
                                      <p:cBhvr>
                                        <p:cTn id="20" dur="2500" fill="hold"/>
                                        <p:tgtEl>
                                          <p:spTgt spid="36"/>
                                        </p:tgtEl>
                                        <p:attrNameLst>
                                          <p:attrName>ppt_x</p:attrName>
                                          <p:attrName>ppt_y</p:attrName>
                                        </p:attrNameLst>
                                      </p:cBhvr>
                                      <p:rCtr x="0" y="11968"/>
                                    </p:animMotion>
                                  </p:childTnLst>
                                </p:cTn>
                              </p:par>
                              <p:par>
                                <p:cTn id="21" presetID="2" presetClass="entr" presetSubtype="4" accel="12000" decel="8800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1250" fill="hold"/>
                                        <p:tgtEl>
                                          <p:spTgt spid="4"/>
                                        </p:tgtEl>
                                        <p:attrNameLst>
                                          <p:attrName>ppt_x</p:attrName>
                                        </p:attrNameLst>
                                      </p:cBhvr>
                                      <p:tavLst>
                                        <p:tav tm="0">
                                          <p:val>
                                            <p:strVal val="#ppt_x"/>
                                          </p:val>
                                        </p:tav>
                                        <p:tav tm="100000">
                                          <p:val>
                                            <p:strVal val="#ppt_x"/>
                                          </p:val>
                                        </p:tav>
                                      </p:tavLst>
                                    </p:anim>
                                    <p:anim calcmode="lin" valueType="num">
                                      <p:cBhvr additive="base">
                                        <p:cTn id="24" dur="1250" fill="hold"/>
                                        <p:tgtEl>
                                          <p:spTgt spid="4"/>
                                        </p:tgtEl>
                                        <p:attrNameLst>
                                          <p:attrName>ppt_y</p:attrName>
                                        </p:attrNameLst>
                                      </p:cBhvr>
                                      <p:tavLst>
                                        <p:tav tm="0">
                                          <p:val>
                                            <p:strVal val="1+#ppt_h/2"/>
                                          </p:val>
                                        </p:tav>
                                        <p:tav tm="100000">
                                          <p:val>
                                            <p:strVal val="#ppt_y"/>
                                          </p:val>
                                        </p:tav>
                                      </p:tavLst>
                                    </p:anim>
                                  </p:childTnLst>
                                </p:cTn>
                              </p:par>
                              <p:par>
                                <p:cTn id="25" presetID="2" presetClass="entr" presetSubtype="4" accel="12000" decel="8800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250" fill="hold"/>
                                        <p:tgtEl>
                                          <p:spTgt spid="5"/>
                                        </p:tgtEl>
                                        <p:attrNameLst>
                                          <p:attrName>ppt_x</p:attrName>
                                        </p:attrNameLst>
                                      </p:cBhvr>
                                      <p:tavLst>
                                        <p:tav tm="0">
                                          <p:val>
                                            <p:strVal val="#ppt_x"/>
                                          </p:val>
                                        </p:tav>
                                        <p:tav tm="100000">
                                          <p:val>
                                            <p:strVal val="#ppt_x"/>
                                          </p:val>
                                        </p:tav>
                                      </p:tavLst>
                                    </p:anim>
                                    <p:anim calcmode="lin" valueType="num">
                                      <p:cBhvr additive="base">
                                        <p:cTn id="28" dur="1250" fill="hold"/>
                                        <p:tgtEl>
                                          <p:spTgt spid="5"/>
                                        </p:tgtEl>
                                        <p:attrNameLst>
                                          <p:attrName>ppt_y</p:attrName>
                                        </p:attrNameLst>
                                      </p:cBhvr>
                                      <p:tavLst>
                                        <p:tav tm="0">
                                          <p:val>
                                            <p:strVal val="1+#ppt_h/2"/>
                                          </p:val>
                                        </p:tav>
                                        <p:tav tm="100000">
                                          <p:val>
                                            <p:strVal val="#ppt_y"/>
                                          </p:val>
                                        </p:tav>
                                      </p:tavLst>
                                    </p:anim>
                                  </p:childTnLst>
                                </p:cTn>
                              </p:par>
                              <p:par>
                                <p:cTn id="29" presetID="2" presetClass="entr" presetSubtype="4" accel="12000" decel="8800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1250" fill="hold"/>
                                        <p:tgtEl>
                                          <p:spTgt spid="7"/>
                                        </p:tgtEl>
                                        <p:attrNameLst>
                                          <p:attrName>ppt_x</p:attrName>
                                        </p:attrNameLst>
                                      </p:cBhvr>
                                      <p:tavLst>
                                        <p:tav tm="0">
                                          <p:val>
                                            <p:strVal val="#ppt_x"/>
                                          </p:val>
                                        </p:tav>
                                        <p:tav tm="100000">
                                          <p:val>
                                            <p:strVal val="#ppt_x"/>
                                          </p:val>
                                        </p:tav>
                                      </p:tavLst>
                                    </p:anim>
                                    <p:anim calcmode="lin" valueType="num">
                                      <p:cBhvr additive="base">
                                        <p:cTn id="32" dur="125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8" grpId="0" animBg="1"/>
      <p:bldP spid="30" grpId="0" animBg="1"/>
      <p:bldP spid="30" grpId="1" animBg="1"/>
      <p:bldP spid="35" grpId="0" animBg="1"/>
      <p:bldP spid="36" grpId="0" animBg="1"/>
      <p:bldP spid="36" grpId="1" animBg="1"/>
      <p:bldP spid="4"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09FD73-5786-4BE9-91AA-72939DA410F5}"/>
              </a:ext>
            </a:extLst>
          </p:cNvPr>
          <p:cNvSpPr txBox="1"/>
          <p:nvPr/>
        </p:nvSpPr>
        <p:spPr>
          <a:xfrm>
            <a:off x="837607" y="2107521"/>
            <a:ext cx="10794949" cy="1107996"/>
          </a:xfrm>
          <a:prstGeom prst="rect">
            <a:avLst/>
          </a:prstGeom>
          <a:noFill/>
        </p:spPr>
        <p:txBody>
          <a:bodyPr wrap="square" rtlCol="0">
            <a:spAutoFit/>
          </a:bodyPr>
          <a:lstStyle/>
          <a:p>
            <a:r>
              <a:rPr lang="en-IN" sz="1600" dirty="0"/>
              <a:t>Wi-Fi or Wireless Fidelity, uses radio frequencies to send signals between devices.</a:t>
            </a:r>
            <a:r>
              <a:rPr lang="en-US" sz="1600" dirty="0">
                <a:solidFill>
                  <a:srgbClr val="323232"/>
                </a:solidFill>
              </a:rPr>
              <a:t> This frequency happens to be 2.4Ghz and 5Ghz. I</a:t>
            </a:r>
            <a:r>
              <a:rPr lang="en-US" sz="1600" dirty="0">
                <a:solidFill>
                  <a:srgbClr val="232629"/>
                </a:solidFill>
              </a:rPr>
              <a:t>n order to find all available networks, the client needs to go through all possible Wi-Fi channels (radio frequencies), send probe requests, and collect probe responses and beacons that it receives.</a:t>
            </a:r>
          </a:p>
          <a:p>
            <a:r>
              <a:rPr lang="en-US" sz="1600" dirty="0"/>
              <a:t>The wireless network is has three essential elements that are radio signals, antenna, and router.</a:t>
            </a:r>
            <a:endParaRPr lang="en-US" sz="1600" dirty="0">
              <a:solidFill>
                <a:srgbClr val="232629"/>
              </a:solidFill>
            </a:endParaRPr>
          </a:p>
        </p:txBody>
      </p:sp>
      <p:grpSp>
        <p:nvGrpSpPr>
          <p:cNvPr id="2" name="Group 1">
            <a:extLst>
              <a:ext uri="{FF2B5EF4-FFF2-40B4-BE49-F238E27FC236}">
                <a16:creationId xmlns:a16="http://schemas.microsoft.com/office/drawing/2014/main" id="{DEA82117-EB5A-49D6-8602-80D92ED7FCEC}"/>
              </a:ext>
            </a:extLst>
          </p:cNvPr>
          <p:cNvGrpSpPr/>
          <p:nvPr/>
        </p:nvGrpSpPr>
        <p:grpSpPr>
          <a:xfrm>
            <a:off x="4084013" y="451187"/>
            <a:ext cx="3736830" cy="1177718"/>
            <a:chOff x="1271588" y="4791289"/>
            <a:chExt cx="3736830" cy="1177718"/>
          </a:xfrm>
        </p:grpSpPr>
        <p:sp useBgFill="1">
          <p:nvSpPr>
            <p:cNvPr id="23" name="Rectangle: Rounded Corners 22">
              <a:extLst>
                <a:ext uri="{FF2B5EF4-FFF2-40B4-BE49-F238E27FC236}">
                  <a16:creationId xmlns:a16="http://schemas.microsoft.com/office/drawing/2014/main" id="{2EDC7144-371C-4FF9-BE61-C34AE16B7EEA}"/>
                </a:ext>
              </a:extLst>
            </p:cNvPr>
            <p:cNvSpPr/>
            <p:nvPr/>
          </p:nvSpPr>
          <p:spPr>
            <a:xfrm>
              <a:off x="1271588" y="4791289"/>
              <a:ext cx="3736830" cy="1177718"/>
            </a:xfrm>
            <a:prstGeom prst="roundRect">
              <a:avLst>
                <a:gd name="adj" fmla="val 15746"/>
              </a:avLst>
            </a:prstGeom>
            <a:ln w="6350">
              <a:solidFill>
                <a:schemeClr val="bg1">
                  <a:lumMod val="85000"/>
                </a:schemeClr>
              </a:solidFill>
            </a:ln>
            <a:effectLst>
              <a:outerShdw blurRad="1079500" dist="11430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mj-lt"/>
              </a:endParaRPr>
            </a:p>
          </p:txBody>
        </p:sp>
        <p:sp useBgFill="1">
          <p:nvSpPr>
            <p:cNvPr id="43" name="Rectangle: Rounded Corners 42">
              <a:extLst>
                <a:ext uri="{FF2B5EF4-FFF2-40B4-BE49-F238E27FC236}">
                  <a16:creationId xmlns:a16="http://schemas.microsoft.com/office/drawing/2014/main" id="{85189EAC-16BD-495C-9F6C-22A6D0FD3706}"/>
                </a:ext>
              </a:extLst>
            </p:cNvPr>
            <p:cNvSpPr/>
            <p:nvPr/>
          </p:nvSpPr>
          <p:spPr>
            <a:xfrm>
              <a:off x="1271588" y="4791289"/>
              <a:ext cx="3736830" cy="1177718"/>
            </a:xfrm>
            <a:prstGeom prst="roundRect">
              <a:avLst>
                <a:gd name="adj" fmla="val 15746"/>
              </a:avLst>
            </a:prstGeom>
            <a:solidFill>
              <a:schemeClr val="bg1"/>
            </a:solidFill>
            <a:ln w="19050">
              <a:gradFill>
                <a:gsLst>
                  <a:gs pos="0">
                    <a:schemeClr val="accent1"/>
                  </a:gs>
                  <a:gs pos="100000">
                    <a:schemeClr val="accent1">
                      <a:alpha val="0"/>
                    </a:schemeClr>
                  </a:gs>
                </a:gsLst>
                <a:lin ang="4200000" scaled="0"/>
              </a:gra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28" name="Rectangle 27">
            <a:extLst>
              <a:ext uri="{FF2B5EF4-FFF2-40B4-BE49-F238E27FC236}">
                <a16:creationId xmlns:a16="http://schemas.microsoft.com/office/drawing/2014/main" id="{7BB90E81-2691-817A-BC84-85DA09BDC79E}"/>
              </a:ext>
            </a:extLst>
          </p:cNvPr>
          <p:cNvSpPr/>
          <p:nvPr/>
        </p:nvSpPr>
        <p:spPr>
          <a:xfrm>
            <a:off x="364235" y="-514219"/>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0F4144C1-7004-0143-7FAF-A0EBA48EAE55}"/>
              </a:ext>
            </a:extLst>
          </p:cNvPr>
          <p:cNvSpPr/>
          <p:nvPr/>
        </p:nvSpPr>
        <p:spPr>
          <a:xfrm>
            <a:off x="270572" y="1317755"/>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5" name="Rectangle 34">
            <a:extLst>
              <a:ext uri="{FF2B5EF4-FFF2-40B4-BE49-F238E27FC236}">
                <a16:creationId xmlns:a16="http://schemas.microsoft.com/office/drawing/2014/main" id="{21B11A24-562D-BAEE-E484-33D820DC929F}"/>
              </a:ext>
            </a:extLst>
          </p:cNvPr>
          <p:cNvSpPr/>
          <p:nvPr/>
        </p:nvSpPr>
        <p:spPr>
          <a:xfrm flipH="1" flipV="1">
            <a:off x="11579487" y="5099048"/>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6" name="Freeform: Shape 35">
            <a:extLst>
              <a:ext uri="{FF2B5EF4-FFF2-40B4-BE49-F238E27FC236}">
                <a16:creationId xmlns:a16="http://schemas.microsoft.com/office/drawing/2014/main" id="{8FEE07B8-F2FA-BA86-5218-7670D82F6C34}"/>
              </a:ext>
            </a:extLst>
          </p:cNvPr>
          <p:cNvSpPr/>
          <p:nvPr/>
        </p:nvSpPr>
        <p:spPr>
          <a:xfrm flipH="1" flipV="1">
            <a:off x="11499205" y="4941223"/>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4" name="TextBox 3">
            <a:extLst>
              <a:ext uri="{FF2B5EF4-FFF2-40B4-BE49-F238E27FC236}">
                <a16:creationId xmlns:a16="http://schemas.microsoft.com/office/drawing/2014/main" id="{A695D781-3319-40AE-A2D9-EFD761783267}"/>
              </a:ext>
            </a:extLst>
          </p:cNvPr>
          <p:cNvSpPr txBox="1"/>
          <p:nvPr/>
        </p:nvSpPr>
        <p:spPr>
          <a:xfrm>
            <a:off x="4197678" y="663650"/>
            <a:ext cx="3613005" cy="701731"/>
          </a:xfrm>
          <a:prstGeom prst="rect">
            <a:avLst/>
          </a:prstGeom>
          <a:noFill/>
        </p:spPr>
        <p:txBody>
          <a:bodyPr wrap="square" rtlCol="0">
            <a:spAutoFit/>
          </a:bodyPr>
          <a:lstStyle/>
          <a:p>
            <a:pPr>
              <a:lnSpc>
                <a:spcPct val="90000"/>
              </a:lnSpc>
            </a:pPr>
            <a:r>
              <a:rPr lang="en-US" sz="4400" b="1" dirty="0">
                <a:solidFill>
                  <a:schemeClr val="accent1"/>
                </a:solidFill>
                <a:latin typeface="+mj-lt"/>
                <a:cs typeface="Archivo" pitchFamily="2" charset="0"/>
              </a:rPr>
              <a:t>Introduction</a:t>
            </a:r>
            <a:endParaRPr lang="en-US" sz="4400" b="1" dirty="0">
              <a:solidFill>
                <a:srgbClr val="0E0326"/>
              </a:solidFill>
              <a:latin typeface="+mj-lt"/>
              <a:cs typeface="Archivo" pitchFamily="2" charset="0"/>
            </a:endParaRPr>
          </a:p>
        </p:txBody>
      </p:sp>
      <p:pic>
        <p:nvPicPr>
          <p:cNvPr id="6" name="Picture 5">
            <a:extLst>
              <a:ext uri="{FF2B5EF4-FFF2-40B4-BE49-F238E27FC236}">
                <a16:creationId xmlns:a16="http://schemas.microsoft.com/office/drawing/2014/main" id="{2F91C521-F2CF-C5B9-B7EE-07FD66C701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9740" y="3608569"/>
            <a:ext cx="6430682" cy="2733040"/>
          </a:xfrm>
          <a:prstGeom prst="rect">
            <a:avLst/>
          </a:prstGeom>
        </p:spPr>
      </p:pic>
    </p:spTree>
    <p:extLst>
      <p:ext uri="{BB962C8B-B14F-4D97-AF65-F5344CB8AC3E}">
        <p14:creationId xmlns:p14="http://schemas.microsoft.com/office/powerpoint/2010/main" val="2129621140"/>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250"/>
                                  </p:stCondLst>
                                  <p:childTnLst>
                                    <p:set>
                                      <p:cBhvr>
                                        <p:cTn id="6" dur="1" fill="hold">
                                          <p:stCondLst>
                                            <p:cond delay="0"/>
                                          </p:stCondLst>
                                        </p:cTn>
                                        <p:tgtEl>
                                          <p:spTgt spid="28"/>
                                        </p:tgtEl>
                                        <p:attrNameLst>
                                          <p:attrName>style.visibility</p:attrName>
                                        </p:attrNameLst>
                                      </p:cBhvr>
                                      <p:to>
                                        <p:strVal val="visible"/>
                                      </p:to>
                                    </p:set>
                                    <p:animEffect transition="in" filter="strips(downRight)">
                                      <p:cBhvr>
                                        <p:cTn id="7" dur="750"/>
                                        <p:tgtEl>
                                          <p:spTgt spid="28"/>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750"/>
                                        <p:tgtEl>
                                          <p:spTgt spid="30"/>
                                        </p:tgtEl>
                                      </p:cBhvr>
                                    </p:animEffect>
                                  </p:childTnLst>
                                </p:cTn>
                              </p:par>
                              <p:par>
                                <p:cTn id="11" presetID="42" presetClass="path" presetSubtype="0" repeatCount="indefinite" autoRev="1" fill="hold" grpId="1" nodeType="withEffect">
                                  <p:stCondLst>
                                    <p:cond delay="750"/>
                                  </p:stCondLst>
                                  <p:childTnLst>
                                    <p:animMotion origin="layout" path="M 5.55556E-7 1.23457E-7 L 5.55556E-7 -0.22191 " pathEditMode="relative" rAng="0" ptsTypes="AA">
                                      <p:cBhvr>
                                        <p:cTn id="12" dur="2500" fill="hold"/>
                                        <p:tgtEl>
                                          <p:spTgt spid="30"/>
                                        </p:tgtEl>
                                        <p:attrNameLst>
                                          <p:attrName>ppt_x</p:attrName>
                                          <p:attrName>ppt_y</p:attrName>
                                        </p:attrNameLst>
                                      </p:cBhvr>
                                      <p:rCtr x="0" y="-11111"/>
                                    </p:animMotion>
                                  </p:childTnLst>
                                </p:cTn>
                              </p:par>
                              <p:par>
                                <p:cTn id="13" presetID="18" presetClass="entr" presetSubtype="6" fill="hold" grpId="0" nodeType="withEffect">
                                  <p:stCondLst>
                                    <p:cond delay="250"/>
                                  </p:stCondLst>
                                  <p:childTnLst>
                                    <p:set>
                                      <p:cBhvr>
                                        <p:cTn id="14" dur="1" fill="hold">
                                          <p:stCondLst>
                                            <p:cond delay="0"/>
                                          </p:stCondLst>
                                        </p:cTn>
                                        <p:tgtEl>
                                          <p:spTgt spid="35"/>
                                        </p:tgtEl>
                                        <p:attrNameLst>
                                          <p:attrName>style.visibility</p:attrName>
                                        </p:attrNameLst>
                                      </p:cBhvr>
                                      <p:to>
                                        <p:strVal val="visible"/>
                                      </p:to>
                                    </p:set>
                                    <p:animEffect transition="in" filter="strips(downRight)">
                                      <p:cBhvr>
                                        <p:cTn id="15" dur="750"/>
                                        <p:tgtEl>
                                          <p:spTgt spid="35"/>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750"/>
                                        <p:tgtEl>
                                          <p:spTgt spid="36"/>
                                        </p:tgtEl>
                                      </p:cBhvr>
                                    </p:animEffect>
                                  </p:childTnLst>
                                </p:cTn>
                              </p:par>
                              <p:par>
                                <p:cTn id="19" presetID="42" presetClass="path" presetSubtype="0" repeatCount="indefinite" autoRev="1" fill="hold" grpId="1" nodeType="withEffect">
                                  <p:stCondLst>
                                    <p:cond delay="750"/>
                                  </p:stCondLst>
                                  <p:childTnLst>
                                    <p:animMotion origin="layout" path="M 3.33333E-6 3.7037E-6 L 3.33333E-6 0.23958 " pathEditMode="relative" rAng="0" ptsTypes="AA">
                                      <p:cBhvr>
                                        <p:cTn id="20" dur="2500" fill="hold"/>
                                        <p:tgtEl>
                                          <p:spTgt spid="36"/>
                                        </p:tgtEl>
                                        <p:attrNameLst>
                                          <p:attrName>ppt_x</p:attrName>
                                          <p:attrName>ppt_y</p:attrName>
                                        </p:attrNameLst>
                                      </p:cBhvr>
                                      <p:rCtr x="0" y="11968"/>
                                    </p:animMotion>
                                  </p:childTnLst>
                                </p:cTn>
                              </p:par>
                              <p:par>
                                <p:cTn id="21" presetID="2" presetClass="entr" presetSubtype="4" accel="12000" decel="8800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1250" fill="hold"/>
                                        <p:tgtEl>
                                          <p:spTgt spid="4"/>
                                        </p:tgtEl>
                                        <p:attrNameLst>
                                          <p:attrName>ppt_x</p:attrName>
                                        </p:attrNameLst>
                                      </p:cBhvr>
                                      <p:tavLst>
                                        <p:tav tm="0">
                                          <p:val>
                                            <p:strVal val="#ppt_x"/>
                                          </p:val>
                                        </p:tav>
                                        <p:tav tm="100000">
                                          <p:val>
                                            <p:strVal val="#ppt_x"/>
                                          </p:val>
                                        </p:tav>
                                      </p:tavLst>
                                    </p:anim>
                                    <p:anim calcmode="lin" valueType="num">
                                      <p:cBhvr additive="base">
                                        <p:cTn id="24" dur="1250" fill="hold"/>
                                        <p:tgtEl>
                                          <p:spTgt spid="4"/>
                                        </p:tgtEl>
                                        <p:attrNameLst>
                                          <p:attrName>ppt_y</p:attrName>
                                        </p:attrNameLst>
                                      </p:cBhvr>
                                      <p:tavLst>
                                        <p:tav tm="0">
                                          <p:val>
                                            <p:strVal val="1+#ppt_h/2"/>
                                          </p:val>
                                        </p:tav>
                                        <p:tav tm="100000">
                                          <p:val>
                                            <p:strVal val="#ppt_y"/>
                                          </p:val>
                                        </p:tav>
                                      </p:tavLst>
                                    </p:anim>
                                  </p:childTnLst>
                                </p:cTn>
                              </p:par>
                              <p:par>
                                <p:cTn id="25" presetID="2" presetClass="entr" presetSubtype="4" accel="12000" decel="8800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250" fill="hold"/>
                                        <p:tgtEl>
                                          <p:spTgt spid="5"/>
                                        </p:tgtEl>
                                        <p:attrNameLst>
                                          <p:attrName>ppt_x</p:attrName>
                                        </p:attrNameLst>
                                      </p:cBhvr>
                                      <p:tavLst>
                                        <p:tav tm="0">
                                          <p:val>
                                            <p:strVal val="#ppt_x"/>
                                          </p:val>
                                        </p:tav>
                                        <p:tav tm="100000">
                                          <p:val>
                                            <p:strVal val="#ppt_x"/>
                                          </p:val>
                                        </p:tav>
                                      </p:tavLst>
                                    </p:anim>
                                    <p:anim calcmode="lin" valueType="num">
                                      <p:cBhvr additive="base">
                                        <p:cTn id="2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8" grpId="0" animBg="1"/>
      <p:bldP spid="30" grpId="0" animBg="1"/>
      <p:bldP spid="30" grpId="1" animBg="1"/>
      <p:bldP spid="35" grpId="0" animBg="1"/>
      <p:bldP spid="36" grpId="0" animBg="1"/>
      <p:bldP spid="36" grpId="1" animBg="1"/>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09FD73-5786-4BE9-91AA-72939DA410F5}"/>
              </a:ext>
            </a:extLst>
          </p:cNvPr>
          <p:cNvSpPr txBox="1"/>
          <p:nvPr/>
        </p:nvSpPr>
        <p:spPr>
          <a:xfrm>
            <a:off x="837607" y="2107521"/>
            <a:ext cx="10794949" cy="1991314"/>
          </a:xfrm>
          <a:prstGeom prst="rect">
            <a:avLst/>
          </a:prstGeom>
          <a:noFill/>
        </p:spPr>
        <p:txBody>
          <a:bodyPr wrap="square" rtlCol="0">
            <a:spAutoFit/>
          </a:bodyPr>
          <a:lstStyle/>
          <a:p>
            <a:pPr>
              <a:lnSpc>
                <a:spcPct val="130000"/>
              </a:lnSpc>
            </a:pPr>
            <a:r>
              <a:rPr lang="en-IN" b="1" dirty="0" err="1">
                <a:solidFill>
                  <a:srgbClr val="0099F0"/>
                </a:solidFill>
              </a:rPr>
              <a:t>NodeMCU</a:t>
            </a:r>
            <a:r>
              <a:rPr lang="en-IN" b="1" dirty="0">
                <a:solidFill>
                  <a:srgbClr val="0099F0"/>
                </a:solidFill>
              </a:rPr>
              <a:t> ESP8266</a:t>
            </a:r>
          </a:p>
          <a:p>
            <a:r>
              <a:rPr lang="en-IN" dirty="0" err="1"/>
              <a:t>NodeMCU</a:t>
            </a:r>
            <a:r>
              <a:rPr lang="en-IN" dirty="0"/>
              <a:t> is an </a:t>
            </a:r>
            <a:r>
              <a:rPr lang="en-IN" dirty="0">
                <a:solidFill>
                  <a:srgbClr val="0099F0"/>
                </a:solidFill>
              </a:rPr>
              <a:t>open-source</a:t>
            </a:r>
            <a:r>
              <a:rPr lang="en-IN" dirty="0"/>
              <a:t> development board that combines the functionality of an </a:t>
            </a:r>
            <a:r>
              <a:rPr lang="en-IN" dirty="0">
                <a:solidFill>
                  <a:srgbClr val="0099F0"/>
                </a:solidFill>
              </a:rPr>
              <a:t>ESP8266 Wi-Fi module </a:t>
            </a:r>
            <a:r>
              <a:rPr lang="en-IN" dirty="0"/>
              <a:t>with a </a:t>
            </a:r>
            <a:r>
              <a:rPr lang="en-IN" dirty="0">
                <a:solidFill>
                  <a:srgbClr val="0099F0"/>
                </a:solidFill>
              </a:rPr>
              <a:t>microcontroller</a:t>
            </a:r>
            <a:r>
              <a:rPr lang="en-IN" dirty="0"/>
              <a:t>, making it easier to create Internet of Things (IoT) projects. The ESP8266 is a popular low-cost Wi-Fi module that enables devices to </a:t>
            </a:r>
            <a:r>
              <a:rPr lang="en-IN" dirty="0">
                <a:solidFill>
                  <a:srgbClr val="0099F0"/>
                </a:solidFill>
              </a:rPr>
              <a:t>connect to the internet</a:t>
            </a:r>
            <a:r>
              <a:rPr lang="en-IN" dirty="0"/>
              <a:t> wirelessly. It provides </a:t>
            </a:r>
            <a:r>
              <a:rPr lang="en-IN" dirty="0">
                <a:solidFill>
                  <a:srgbClr val="0099F0"/>
                </a:solidFill>
              </a:rPr>
              <a:t>built-in Wi-Fi connectivity</a:t>
            </a:r>
            <a:r>
              <a:rPr lang="en-IN" dirty="0"/>
              <a:t> and can be programmed using the Lua scripting language or the Arduino IDE.</a:t>
            </a:r>
          </a:p>
          <a:p>
            <a:br>
              <a:rPr lang="en-IN" sz="1400" dirty="0"/>
            </a:br>
            <a:endParaRPr lang="en-US" sz="1400" b="1" dirty="0">
              <a:solidFill>
                <a:srgbClr val="0099F0"/>
              </a:solidFill>
              <a:latin typeface="+mj-lt"/>
              <a:cs typeface="Archivo Light" pitchFamily="2" charset="0"/>
            </a:endParaRPr>
          </a:p>
        </p:txBody>
      </p:sp>
      <p:grpSp>
        <p:nvGrpSpPr>
          <p:cNvPr id="2" name="Group 1">
            <a:extLst>
              <a:ext uri="{FF2B5EF4-FFF2-40B4-BE49-F238E27FC236}">
                <a16:creationId xmlns:a16="http://schemas.microsoft.com/office/drawing/2014/main" id="{DEA82117-EB5A-49D6-8602-80D92ED7FCEC}"/>
              </a:ext>
            </a:extLst>
          </p:cNvPr>
          <p:cNvGrpSpPr/>
          <p:nvPr/>
        </p:nvGrpSpPr>
        <p:grpSpPr>
          <a:xfrm>
            <a:off x="4084013" y="451187"/>
            <a:ext cx="3736830" cy="1177718"/>
            <a:chOff x="1271588" y="4791289"/>
            <a:chExt cx="3736830" cy="1177718"/>
          </a:xfrm>
        </p:grpSpPr>
        <p:sp useBgFill="1">
          <p:nvSpPr>
            <p:cNvPr id="23" name="Rectangle: Rounded Corners 22">
              <a:extLst>
                <a:ext uri="{FF2B5EF4-FFF2-40B4-BE49-F238E27FC236}">
                  <a16:creationId xmlns:a16="http://schemas.microsoft.com/office/drawing/2014/main" id="{2EDC7144-371C-4FF9-BE61-C34AE16B7EEA}"/>
                </a:ext>
              </a:extLst>
            </p:cNvPr>
            <p:cNvSpPr/>
            <p:nvPr/>
          </p:nvSpPr>
          <p:spPr>
            <a:xfrm>
              <a:off x="1271588" y="4791289"/>
              <a:ext cx="3736830" cy="1177718"/>
            </a:xfrm>
            <a:prstGeom prst="roundRect">
              <a:avLst>
                <a:gd name="adj" fmla="val 15746"/>
              </a:avLst>
            </a:prstGeom>
            <a:ln w="6350">
              <a:solidFill>
                <a:srgbClr val="0099F0"/>
              </a:solidFill>
            </a:ln>
            <a:effectLst>
              <a:outerShdw blurRad="1079500" dist="11430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mj-lt"/>
              </a:endParaRPr>
            </a:p>
          </p:txBody>
        </p:sp>
        <p:sp useBgFill="1">
          <p:nvSpPr>
            <p:cNvPr id="43" name="Rectangle: Rounded Corners 42">
              <a:extLst>
                <a:ext uri="{FF2B5EF4-FFF2-40B4-BE49-F238E27FC236}">
                  <a16:creationId xmlns:a16="http://schemas.microsoft.com/office/drawing/2014/main" id="{85189EAC-16BD-495C-9F6C-22A6D0FD3706}"/>
                </a:ext>
              </a:extLst>
            </p:cNvPr>
            <p:cNvSpPr/>
            <p:nvPr/>
          </p:nvSpPr>
          <p:spPr>
            <a:xfrm>
              <a:off x="1271588" y="4791289"/>
              <a:ext cx="3736830" cy="1177718"/>
            </a:xfrm>
            <a:prstGeom prst="roundRect">
              <a:avLst>
                <a:gd name="adj" fmla="val 15746"/>
              </a:avLst>
            </a:prstGeom>
            <a:solidFill>
              <a:schemeClr val="bg1"/>
            </a:solidFill>
            <a:ln w="19050">
              <a:solidFill>
                <a:srgbClr val="0099F0"/>
              </a:soli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28" name="Rectangle 27">
            <a:extLst>
              <a:ext uri="{FF2B5EF4-FFF2-40B4-BE49-F238E27FC236}">
                <a16:creationId xmlns:a16="http://schemas.microsoft.com/office/drawing/2014/main" id="{7BB90E81-2691-817A-BC84-85DA09BDC79E}"/>
              </a:ext>
            </a:extLst>
          </p:cNvPr>
          <p:cNvSpPr/>
          <p:nvPr/>
        </p:nvSpPr>
        <p:spPr>
          <a:xfrm>
            <a:off x="11059243" y="-11387"/>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0F4144C1-7004-0143-7FAF-A0EBA48EAE55}"/>
              </a:ext>
            </a:extLst>
          </p:cNvPr>
          <p:cNvSpPr/>
          <p:nvPr/>
        </p:nvSpPr>
        <p:spPr>
          <a:xfrm>
            <a:off x="10965580" y="1628905"/>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5" name="Rectangle 34">
            <a:extLst>
              <a:ext uri="{FF2B5EF4-FFF2-40B4-BE49-F238E27FC236}">
                <a16:creationId xmlns:a16="http://schemas.microsoft.com/office/drawing/2014/main" id="{21B11A24-562D-BAEE-E484-33D820DC929F}"/>
              </a:ext>
            </a:extLst>
          </p:cNvPr>
          <p:cNvSpPr/>
          <p:nvPr/>
        </p:nvSpPr>
        <p:spPr>
          <a:xfrm flipH="1" flipV="1">
            <a:off x="563302" y="5210476"/>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6" name="Freeform: Shape 35">
            <a:extLst>
              <a:ext uri="{FF2B5EF4-FFF2-40B4-BE49-F238E27FC236}">
                <a16:creationId xmlns:a16="http://schemas.microsoft.com/office/drawing/2014/main" id="{8FEE07B8-F2FA-BA86-5218-7670D82F6C34}"/>
              </a:ext>
            </a:extLst>
          </p:cNvPr>
          <p:cNvSpPr/>
          <p:nvPr/>
        </p:nvSpPr>
        <p:spPr>
          <a:xfrm flipH="1" flipV="1">
            <a:off x="483020" y="5077126"/>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4" name="TextBox 3">
            <a:extLst>
              <a:ext uri="{FF2B5EF4-FFF2-40B4-BE49-F238E27FC236}">
                <a16:creationId xmlns:a16="http://schemas.microsoft.com/office/drawing/2014/main" id="{A695D781-3319-40AE-A2D9-EFD761783267}"/>
              </a:ext>
            </a:extLst>
          </p:cNvPr>
          <p:cNvSpPr txBox="1"/>
          <p:nvPr/>
        </p:nvSpPr>
        <p:spPr>
          <a:xfrm>
            <a:off x="4456333" y="577547"/>
            <a:ext cx="3458173" cy="701731"/>
          </a:xfrm>
          <a:prstGeom prst="rect">
            <a:avLst/>
          </a:prstGeom>
          <a:noFill/>
        </p:spPr>
        <p:txBody>
          <a:bodyPr wrap="square" rtlCol="0">
            <a:spAutoFit/>
          </a:bodyPr>
          <a:lstStyle/>
          <a:p>
            <a:pPr>
              <a:lnSpc>
                <a:spcPct val="90000"/>
              </a:lnSpc>
            </a:pPr>
            <a:r>
              <a:rPr lang="en-US" sz="4400" b="1" dirty="0" err="1">
                <a:solidFill>
                  <a:srgbClr val="0099F0"/>
                </a:solidFill>
                <a:latin typeface="+mj-lt"/>
                <a:cs typeface="Archivo" pitchFamily="2" charset="0"/>
              </a:rPr>
              <a:t>NodeMCU</a:t>
            </a:r>
            <a:endParaRPr lang="en-US" sz="4400" b="1" dirty="0">
              <a:solidFill>
                <a:srgbClr val="0099F0"/>
              </a:solidFill>
              <a:latin typeface="+mj-lt"/>
              <a:cs typeface="Archivo" pitchFamily="2" charset="0"/>
            </a:endParaRPr>
          </a:p>
        </p:txBody>
      </p:sp>
      <p:pic>
        <p:nvPicPr>
          <p:cNvPr id="3" name="Picture 2">
            <a:extLst>
              <a:ext uri="{FF2B5EF4-FFF2-40B4-BE49-F238E27FC236}">
                <a16:creationId xmlns:a16="http://schemas.microsoft.com/office/drawing/2014/main" id="{11C413EC-93A8-6C3F-B485-6179DC54D67C}"/>
              </a:ext>
            </a:extLst>
          </p:cNvPr>
          <p:cNvPicPr>
            <a:picLocks noChangeAspect="1"/>
          </p:cNvPicPr>
          <p:nvPr/>
        </p:nvPicPr>
        <p:blipFill>
          <a:blip r:embed="rId2"/>
          <a:stretch>
            <a:fillRect/>
          </a:stretch>
        </p:blipFill>
        <p:spPr>
          <a:xfrm>
            <a:off x="2712469" y="3702359"/>
            <a:ext cx="5791702" cy="2749534"/>
          </a:xfrm>
          <a:prstGeom prst="rect">
            <a:avLst/>
          </a:prstGeom>
        </p:spPr>
      </p:pic>
    </p:spTree>
    <p:extLst>
      <p:ext uri="{BB962C8B-B14F-4D97-AF65-F5344CB8AC3E}">
        <p14:creationId xmlns:p14="http://schemas.microsoft.com/office/powerpoint/2010/main" val="3673481930"/>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250"/>
                                  </p:stCondLst>
                                  <p:childTnLst>
                                    <p:set>
                                      <p:cBhvr>
                                        <p:cTn id="6" dur="1" fill="hold">
                                          <p:stCondLst>
                                            <p:cond delay="0"/>
                                          </p:stCondLst>
                                        </p:cTn>
                                        <p:tgtEl>
                                          <p:spTgt spid="28"/>
                                        </p:tgtEl>
                                        <p:attrNameLst>
                                          <p:attrName>style.visibility</p:attrName>
                                        </p:attrNameLst>
                                      </p:cBhvr>
                                      <p:to>
                                        <p:strVal val="visible"/>
                                      </p:to>
                                    </p:set>
                                    <p:animEffect transition="in" filter="strips(downRight)">
                                      <p:cBhvr>
                                        <p:cTn id="7" dur="750"/>
                                        <p:tgtEl>
                                          <p:spTgt spid="28"/>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750"/>
                                        <p:tgtEl>
                                          <p:spTgt spid="30"/>
                                        </p:tgtEl>
                                      </p:cBhvr>
                                    </p:animEffect>
                                  </p:childTnLst>
                                </p:cTn>
                              </p:par>
                              <p:par>
                                <p:cTn id="11" presetID="42" presetClass="path" presetSubtype="0" repeatCount="indefinite" autoRev="1" fill="hold" grpId="1" nodeType="withEffect">
                                  <p:stCondLst>
                                    <p:cond delay="750"/>
                                  </p:stCondLst>
                                  <p:childTnLst>
                                    <p:animMotion origin="layout" path="M 6.25E-7 4.81481E-6 L 6.25E-7 -0.222 " pathEditMode="relative" rAng="0" ptsTypes="AA">
                                      <p:cBhvr>
                                        <p:cTn id="12" dur="2500" fill="hold"/>
                                        <p:tgtEl>
                                          <p:spTgt spid="30"/>
                                        </p:tgtEl>
                                        <p:attrNameLst>
                                          <p:attrName>ppt_x</p:attrName>
                                          <p:attrName>ppt_y</p:attrName>
                                        </p:attrNameLst>
                                      </p:cBhvr>
                                      <p:rCtr x="0" y="-11111"/>
                                    </p:animMotion>
                                  </p:childTnLst>
                                </p:cTn>
                              </p:par>
                              <p:par>
                                <p:cTn id="13" presetID="18" presetClass="entr" presetSubtype="6" fill="hold" grpId="0" nodeType="withEffect">
                                  <p:stCondLst>
                                    <p:cond delay="250"/>
                                  </p:stCondLst>
                                  <p:childTnLst>
                                    <p:set>
                                      <p:cBhvr>
                                        <p:cTn id="14" dur="1" fill="hold">
                                          <p:stCondLst>
                                            <p:cond delay="0"/>
                                          </p:stCondLst>
                                        </p:cTn>
                                        <p:tgtEl>
                                          <p:spTgt spid="35"/>
                                        </p:tgtEl>
                                        <p:attrNameLst>
                                          <p:attrName>style.visibility</p:attrName>
                                        </p:attrNameLst>
                                      </p:cBhvr>
                                      <p:to>
                                        <p:strVal val="visible"/>
                                      </p:to>
                                    </p:set>
                                    <p:animEffect transition="in" filter="strips(downRight)">
                                      <p:cBhvr>
                                        <p:cTn id="15" dur="750"/>
                                        <p:tgtEl>
                                          <p:spTgt spid="35"/>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750"/>
                                        <p:tgtEl>
                                          <p:spTgt spid="36"/>
                                        </p:tgtEl>
                                      </p:cBhvr>
                                    </p:animEffect>
                                  </p:childTnLst>
                                </p:cTn>
                              </p:par>
                              <p:par>
                                <p:cTn id="19" presetID="42" presetClass="path" presetSubtype="0" repeatCount="indefinite" autoRev="1" fill="hold" grpId="1" nodeType="withEffect">
                                  <p:stCondLst>
                                    <p:cond delay="750"/>
                                  </p:stCondLst>
                                  <p:childTnLst>
                                    <p:animMotion origin="layout" path="M -8.33333E-7 -2.22222E-6 L -8.33333E-7 0.23959 " pathEditMode="relative" rAng="0" ptsTypes="AA">
                                      <p:cBhvr>
                                        <p:cTn id="20" dur="2500" fill="hold"/>
                                        <p:tgtEl>
                                          <p:spTgt spid="36"/>
                                        </p:tgtEl>
                                        <p:attrNameLst>
                                          <p:attrName>ppt_x</p:attrName>
                                          <p:attrName>ppt_y</p:attrName>
                                        </p:attrNameLst>
                                      </p:cBhvr>
                                      <p:rCtr x="0" y="11968"/>
                                    </p:animMotion>
                                  </p:childTnLst>
                                </p:cTn>
                              </p:par>
                              <p:par>
                                <p:cTn id="21" presetID="2" presetClass="entr" presetSubtype="4" accel="12000" decel="8800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1250" fill="hold"/>
                                        <p:tgtEl>
                                          <p:spTgt spid="4"/>
                                        </p:tgtEl>
                                        <p:attrNameLst>
                                          <p:attrName>ppt_x</p:attrName>
                                        </p:attrNameLst>
                                      </p:cBhvr>
                                      <p:tavLst>
                                        <p:tav tm="0">
                                          <p:val>
                                            <p:strVal val="#ppt_x"/>
                                          </p:val>
                                        </p:tav>
                                        <p:tav tm="100000">
                                          <p:val>
                                            <p:strVal val="#ppt_x"/>
                                          </p:val>
                                        </p:tav>
                                      </p:tavLst>
                                    </p:anim>
                                    <p:anim calcmode="lin" valueType="num">
                                      <p:cBhvr additive="base">
                                        <p:cTn id="24" dur="1250" fill="hold"/>
                                        <p:tgtEl>
                                          <p:spTgt spid="4"/>
                                        </p:tgtEl>
                                        <p:attrNameLst>
                                          <p:attrName>ppt_y</p:attrName>
                                        </p:attrNameLst>
                                      </p:cBhvr>
                                      <p:tavLst>
                                        <p:tav tm="0">
                                          <p:val>
                                            <p:strVal val="1+#ppt_h/2"/>
                                          </p:val>
                                        </p:tav>
                                        <p:tav tm="100000">
                                          <p:val>
                                            <p:strVal val="#ppt_y"/>
                                          </p:val>
                                        </p:tav>
                                      </p:tavLst>
                                    </p:anim>
                                  </p:childTnLst>
                                </p:cTn>
                              </p:par>
                              <p:par>
                                <p:cTn id="25" presetID="2" presetClass="entr" presetSubtype="4" accel="12000" decel="8800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250" fill="hold"/>
                                        <p:tgtEl>
                                          <p:spTgt spid="5"/>
                                        </p:tgtEl>
                                        <p:attrNameLst>
                                          <p:attrName>ppt_x</p:attrName>
                                        </p:attrNameLst>
                                      </p:cBhvr>
                                      <p:tavLst>
                                        <p:tav tm="0">
                                          <p:val>
                                            <p:strVal val="#ppt_x"/>
                                          </p:val>
                                        </p:tav>
                                        <p:tav tm="100000">
                                          <p:val>
                                            <p:strVal val="#ppt_x"/>
                                          </p:val>
                                        </p:tav>
                                      </p:tavLst>
                                    </p:anim>
                                    <p:anim calcmode="lin" valueType="num">
                                      <p:cBhvr additive="base">
                                        <p:cTn id="2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8" grpId="0" animBg="1"/>
      <p:bldP spid="30" grpId="0" animBg="1"/>
      <p:bldP spid="30" grpId="1" animBg="1"/>
      <p:bldP spid="35" grpId="0" animBg="1"/>
      <p:bldP spid="36" grpId="0" animBg="1"/>
      <p:bldP spid="36" grpId="1" animBg="1"/>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09FD73-5786-4BE9-91AA-72939DA410F5}"/>
              </a:ext>
            </a:extLst>
          </p:cNvPr>
          <p:cNvSpPr txBox="1"/>
          <p:nvPr/>
        </p:nvSpPr>
        <p:spPr>
          <a:xfrm>
            <a:off x="837607" y="2107521"/>
            <a:ext cx="10794949" cy="3764107"/>
          </a:xfrm>
          <a:prstGeom prst="rect">
            <a:avLst/>
          </a:prstGeom>
          <a:noFill/>
        </p:spPr>
        <p:txBody>
          <a:bodyPr wrap="square" rtlCol="0">
            <a:spAutoFit/>
          </a:bodyPr>
          <a:lstStyle/>
          <a:p>
            <a:pPr>
              <a:lnSpc>
                <a:spcPct val="130000"/>
              </a:lnSpc>
            </a:pPr>
            <a:r>
              <a:rPr lang="en-IN" b="1" dirty="0">
                <a:solidFill>
                  <a:srgbClr val="0099F0"/>
                </a:solidFill>
              </a:rPr>
              <a:t>Inter Integrated Circuit</a:t>
            </a:r>
          </a:p>
          <a:p>
            <a:pPr>
              <a:lnSpc>
                <a:spcPct val="130000"/>
              </a:lnSpc>
            </a:pPr>
            <a:r>
              <a:rPr lang="en-US" dirty="0"/>
              <a:t> The I2C display interface is a common communication protocol for character, graphic, and segment LCDs. This interface is typically used for sending initialization commands and data to the display controller. The interface is not used for high-speed graphics data. The two required communication  signals are SDA and SCL. The SDA pin is used to send and receive data. The SCL signal is used as the clock.</a:t>
            </a:r>
          </a:p>
          <a:p>
            <a:pPr>
              <a:lnSpc>
                <a:spcPct val="130000"/>
              </a:lnSpc>
            </a:pPr>
            <a:endParaRPr lang="en-US" dirty="0"/>
          </a:p>
          <a:p>
            <a:pPr>
              <a:lnSpc>
                <a:spcPct val="130000"/>
              </a:lnSpc>
            </a:pPr>
            <a:r>
              <a:rPr lang="en-US" dirty="0"/>
              <a:t>Other Communication Protocols –</a:t>
            </a:r>
          </a:p>
          <a:p>
            <a:pPr>
              <a:lnSpc>
                <a:spcPct val="130000"/>
              </a:lnSpc>
            </a:pPr>
            <a:r>
              <a:rPr lang="en-US" dirty="0"/>
              <a:t>UART - </a:t>
            </a:r>
            <a:r>
              <a:rPr lang="en-US" b="1" dirty="0"/>
              <a:t>Universal Asynchronous Reception and Transmission</a:t>
            </a:r>
          </a:p>
          <a:p>
            <a:pPr>
              <a:lnSpc>
                <a:spcPct val="130000"/>
              </a:lnSpc>
            </a:pPr>
            <a:r>
              <a:rPr lang="en-US" dirty="0"/>
              <a:t>SPI - </a:t>
            </a:r>
            <a:r>
              <a:rPr lang="en-IN" b="1" dirty="0"/>
              <a:t>Serial Peripheral Interface</a:t>
            </a:r>
            <a:endParaRPr lang="en-IN" dirty="0"/>
          </a:p>
          <a:p>
            <a:br>
              <a:rPr lang="en-IN" sz="1400" dirty="0"/>
            </a:br>
            <a:endParaRPr lang="en-US" sz="1400" b="1" dirty="0">
              <a:solidFill>
                <a:srgbClr val="0099F0"/>
              </a:solidFill>
              <a:latin typeface="+mj-lt"/>
              <a:cs typeface="Archivo Light" pitchFamily="2" charset="0"/>
            </a:endParaRPr>
          </a:p>
        </p:txBody>
      </p:sp>
      <p:grpSp>
        <p:nvGrpSpPr>
          <p:cNvPr id="2" name="Group 1">
            <a:extLst>
              <a:ext uri="{FF2B5EF4-FFF2-40B4-BE49-F238E27FC236}">
                <a16:creationId xmlns:a16="http://schemas.microsoft.com/office/drawing/2014/main" id="{DEA82117-EB5A-49D6-8602-80D92ED7FCEC}"/>
              </a:ext>
            </a:extLst>
          </p:cNvPr>
          <p:cNvGrpSpPr/>
          <p:nvPr/>
        </p:nvGrpSpPr>
        <p:grpSpPr>
          <a:xfrm>
            <a:off x="4084013" y="451187"/>
            <a:ext cx="3736830" cy="1177718"/>
            <a:chOff x="1271588" y="4791289"/>
            <a:chExt cx="3736830" cy="1177718"/>
          </a:xfrm>
        </p:grpSpPr>
        <p:sp useBgFill="1">
          <p:nvSpPr>
            <p:cNvPr id="23" name="Rectangle: Rounded Corners 22">
              <a:extLst>
                <a:ext uri="{FF2B5EF4-FFF2-40B4-BE49-F238E27FC236}">
                  <a16:creationId xmlns:a16="http://schemas.microsoft.com/office/drawing/2014/main" id="{2EDC7144-371C-4FF9-BE61-C34AE16B7EEA}"/>
                </a:ext>
              </a:extLst>
            </p:cNvPr>
            <p:cNvSpPr/>
            <p:nvPr/>
          </p:nvSpPr>
          <p:spPr>
            <a:xfrm>
              <a:off x="1271588" y="4791289"/>
              <a:ext cx="3736830" cy="1177718"/>
            </a:xfrm>
            <a:prstGeom prst="roundRect">
              <a:avLst>
                <a:gd name="adj" fmla="val 15746"/>
              </a:avLst>
            </a:prstGeom>
            <a:ln w="6350">
              <a:solidFill>
                <a:srgbClr val="0099F0"/>
              </a:solidFill>
            </a:ln>
            <a:effectLst>
              <a:outerShdw blurRad="1079500" dist="11430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mj-lt"/>
              </a:endParaRPr>
            </a:p>
          </p:txBody>
        </p:sp>
        <p:sp useBgFill="1">
          <p:nvSpPr>
            <p:cNvPr id="43" name="Rectangle: Rounded Corners 42">
              <a:extLst>
                <a:ext uri="{FF2B5EF4-FFF2-40B4-BE49-F238E27FC236}">
                  <a16:creationId xmlns:a16="http://schemas.microsoft.com/office/drawing/2014/main" id="{85189EAC-16BD-495C-9F6C-22A6D0FD3706}"/>
                </a:ext>
              </a:extLst>
            </p:cNvPr>
            <p:cNvSpPr/>
            <p:nvPr/>
          </p:nvSpPr>
          <p:spPr>
            <a:xfrm>
              <a:off x="1271588" y="4791289"/>
              <a:ext cx="3736830" cy="1177718"/>
            </a:xfrm>
            <a:prstGeom prst="roundRect">
              <a:avLst>
                <a:gd name="adj" fmla="val 15746"/>
              </a:avLst>
            </a:prstGeom>
            <a:solidFill>
              <a:schemeClr val="bg1"/>
            </a:solidFill>
            <a:ln w="19050">
              <a:solidFill>
                <a:srgbClr val="0099F0"/>
              </a:soli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28" name="Rectangle 27">
            <a:extLst>
              <a:ext uri="{FF2B5EF4-FFF2-40B4-BE49-F238E27FC236}">
                <a16:creationId xmlns:a16="http://schemas.microsoft.com/office/drawing/2014/main" id="{7BB90E81-2691-817A-BC84-85DA09BDC79E}"/>
              </a:ext>
            </a:extLst>
          </p:cNvPr>
          <p:cNvSpPr/>
          <p:nvPr/>
        </p:nvSpPr>
        <p:spPr>
          <a:xfrm>
            <a:off x="11059243" y="-11387"/>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0F4144C1-7004-0143-7FAF-A0EBA48EAE55}"/>
              </a:ext>
            </a:extLst>
          </p:cNvPr>
          <p:cNvSpPr/>
          <p:nvPr/>
        </p:nvSpPr>
        <p:spPr>
          <a:xfrm>
            <a:off x="10965580" y="1628905"/>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5" name="Rectangle 34">
            <a:extLst>
              <a:ext uri="{FF2B5EF4-FFF2-40B4-BE49-F238E27FC236}">
                <a16:creationId xmlns:a16="http://schemas.microsoft.com/office/drawing/2014/main" id="{21B11A24-562D-BAEE-E484-33D820DC929F}"/>
              </a:ext>
            </a:extLst>
          </p:cNvPr>
          <p:cNvSpPr/>
          <p:nvPr/>
        </p:nvSpPr>
        <p:spPr>
          <a:xfrm flipH="1" flipV="1">
            <a:off x="563302" y="5210476"/>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6" name="Freeform: Shape 35">
            <a:extLst>
              <a:ext uri="{FF2B5EF4-FFF2-40B4-BE49-F238E27FC236}">
                <a16:creationId xmlns:a16="http://schemas.microsoft.com/office/drawing/2014/main" id="{8FEE07B8-F2FA-BA86-5218-7670D82F6C34}"/>
              </a:ext>
            </a:extLst>
          </p:cNvPr>
          <p:cNvSpPr/>
          <p:nvPr/>
        </p:nvSpPr>
        <p:spPr>
          <a:xfrm flipH="1" flipV="1">
            <a:off x="483020" y="5077126"/>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4" name="TextBox 3">
            <a:extLst>
              <a:ext uri="{FF2B5EF4-FFF2-40B4-BE49-F238E27FC236}">
                <a16:creationId xmlns:a16="http://schemas.microsoft.com/office/drawing/2014/main" id="{A695D781-3319-40AE-A2D9-EFD761783267}"/>
              </a:ext>
            </a:extLst>
          </p:cNvPr>
          <p:cNvSpPr txBox="1"/>
          <p:nvPr/>
        </p:nvSpPr>
        <p:spPr>
          <a:xfrm>
            <a:off x="5401213" y="557085"/>
            <a:ext cx="3458173" cy="1311128"/>
          </a:xfrm>
          <a:prstGeom prst="rect">
            <a:avLst/>
          </a:prstGeom>
          <a:noFill/>
        </p:spPr>
        <p:txBody>
          <a:bodyPr wrap="square" rtlCol="0">
            <a:spAutoFit/>
          </a:bodyPr>
          <a:lstStyle/>
          <a:p>
            <a:pPr>
              <a:lnSpc>
                <a:spcPct val="90000"/>
              </a:lnSpc>
            </a:pPr>
            <a:r>
              <a:rPr lang="en-US" sz="4400" b="1" dirty="0">
                <a:solidFill>
                  <a:srgbClr val="0099F0"/>
                </a:solidFill>
                <a:latin typeface="+mj-lt"/>
                <a:cs typeface="Archivo" pitchFamily="2" charset="0"/>
              </a:rPr>
              <a:t>IIC</a:t>
            </a:r>
          </a:p>
          <a:p>
            <a:pPr>
              <a:lnSpc>
                <a:spcPct val="90000"/>
              </a:lnSpc>
            </a:pPr>
            <a:endParaRPr lang="en-US" sz="4400" b="1" dirty="0">
              <a:solidFill>
                <a:srgbClr val="0099F0"/>
              </a:solidFill>
              <a:latin typeface="+mj-lt"/>
              <a:cs typeface="Archivo" pitchFamily="2" charset="0"/>
            </a:endParaRPr>
          </a:p>
        </p:txBody>
      </p:sp>
    </p:spTree>
    <p:extLst>
      <p:ext uri="{BB962C8B-B14F-4D97-AF65-F5344CB8AC3E}">
        <p14:creationId xmlns:p14="http://schemas.microsoft.com/office/powerpoint/2010/main" val="1669493818"/>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250"/>
                                  </p:stCondLst>
                                  <p:childTnLst>
                                    <p:set>
                                      <p:cBhvr>
                                        <p:cTn id="6" dur="1" fill="hold">
                                          <p:stCondLst>
                                            <p:cond delay="0"/>
                                          </p:stCondLst>
                                        </p:cTn>
                                        <p:tgtEl>
                                          <p:spTgt spid="28"/>
                                        </p:tgtEl>
                                        <p:attrNameLst>
                                          <p:attrName>style.visibility</p:attrName>
                                        </p:attrNameLst>
                                      </p:cBhvr>
                                      <p:to>
                                        <p:strVal val="visible"/>
                                      </p:to>
                                    </p:set>
                                    <p:animEffect transition="in" filter="strips(downRight)">
                                      <p:cBhvr>
                                        <p:cTn id="7" dur="750"/>
                                        <p:tgtEl>
                                          <p:spTgt spid="28"/>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750"/>
                                        <p:tgtEl>
                                          <p:spTgt spid="30"/>
                                        </p:tgtEl>
                                      </p:cBhvr>
                                    </p:animEffect>
                                  </p:childTnLst>
                                </p:cTn>
                              </p:par>
                              <p:par>
                                <p:cTn id="11" presetID="42" presetClass="path" presetSubtype="0" repeatCount="indefinite" autoRev="1" fill="hold" grpId="1" nodeType="withEffect">
                                  <p:stCondLst>
                                    <p:cond delay="750"/>
                                  </p:stCondLst>
                                  <p:childTnLst>
                                    <p:animMotion origin="layout" path="M 6.25E-7 4.81481E-6 L 6.25E-7 -0.222 " pathEditMode="relative" rAng="0" ptsTypes="AA">
                                      <p:cBhvr>
                                        <p:cTn id="12" dur="2500" fill="hold"/>
                                        <p:tgtEl>
                                          <p:spTgt spid="30"/>
                                        </p:tgtEl>
                                        <p:attrNameLst>
                                          <p:attrName>ppt_x</p:attrName>
                                          <p:attrName>ppt_y</p:attrName>
                                        </p:attrNameLst>
                                      </p:cBhvr>
                                      <p:rCtr x="0" y="-11111"/>
                                    </p:animMotion>
                                  </p:childTnLst>
                                </p:cTn>
                              </p:par>
                              <p:par>
                                <p:cTn id="13" presetID="18" presetClass="entr" presetSubtype="6" fill="hold" grpId="0" nodeType="withEffect">
                                  <p:stCondLst>
                                    <p:cond delay="250"/>
                                  </p:stCondLst>
                                  <p:childTnLst>
                                    <p:set>
                                      <p:cBhvr>
                                        <p:cTn id="14" dur="1" fill="hold">
                                          <p:stCondLst>
                                            <p:cond delay="0"/>
                                          </p:stCondLst>
                                        </p:cTn>
                                        <p:tgtEl>
                                          <p:spTgt spid="35"/>
                                        </p:tgtEl>
                                        <p:attrNameLst>
                                          <p:attrName>style.visibility</p:attrName>
                                        </p:attrNameLst>
                                      </p:cBhvr>
                                      <p:to>
                                        <p:strVal val="visible"/>
                                      </p:to>
                                    </p:set>
                                    <p:animEffect transition="in" filter="strips(downRight)">
                                      <p:cBhvr>
                                        <p:cTn id="15" dur="750"/>
                                        <p:tgtEl>
                                          <p:spTgt spid="35"/>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750"/>
                                        <p:tgtEl>
                                          <p:spTgt spid="36"/>
                                        </p:tgtEl>
                                      </p:cBhvr>
                                    </p:animEffect>
                                  </p:childTnLst>
                                </p:cTn>
                              </p:par>
                              <p:par>
                                <p:cTn id="19" presetID="42" presetClass="path" presetSubtype="0" repeatCount="indefinite" autoRev="1" fill="hold" grpId="1" nodeType="withEffect">
                                  <p:stCondLst>
                                    <p:cond delay="750"/>
                                  </p:stCondLst>
                                  <p:childTnLst>
                                    <p:animMotion origin="layout" path="M -8.33333E-7 -2.22222E-6 L -8.33333E-7 0.23959 " pathEditMode="relative" rAng="0" ptsTypes="AA">
                                      <p:cBhvr>
                                        <p:cTn id="20" dur="2500" fill="hold"/>
                                        <p:tgtEl>
                                          <p:spTgt spid="36"/>
                                        </p:tgtEl>
                                        <p:attrNameLst>
                                          <p:attrName>ppt_x</p:attrName>
                                          <p:attrName>ppt_y</p:attrName>
                                        </p:attrNameLst>
                                      </p:cBhvr>
                                      <p:rCtr x="0" y="11968"/>
                                    </p:animMotion>
                                  </p:childTnLst>
                                </p:cTn>
                              </p:par>
                              <p:par>
                                <p:cTn id="21" presetID="2" presetClass="entr" presetSubtype="4" accel="12000" decel="8800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1250" fill="hold"/>
                                        <p:tgtEl>
                                          <p:spTgt spid="4"/>
                                        </p:tgtEl>
                                        <p:attrNameLst>
                                          <p:attrName>ppt_x</p:attrName>
                                        </p:attrNameLst>
                                      </p:cBhvr>
                                      <p:tavLst>
                                        <p:tav tm="0">
                                          <p:val>
                                            <p:strVal val="#ppt_x"/>
                                          </p:val>
                                        </p:tav>
                                        <p:tav tm="100000">
                                          <p:val>
                                            <p:strVal val="#ppt_x"/>
                                          </p:val>
                                        </p:tav>
                                      </p:tavLst>
                                    </p:anim>
                                    <p:anim calcmode="lin" valueType="num">
                                      <p:cBhvr additive="base">
                                        <p:cTn id="24" dur="1250" fill="hold"/>
                                        <p:tgtEl>
                                          <p:spTgt spid="4"/>
                                        </p:tgtEl>
                                        <p:attrNameLst>
                                          <p:attrName>ppt_y</p:attrName>
                                        </p:attrNameLst>
                                      </p:cBhvr>
                                      <p:tavLst>
                                        <p:tav tm="0">
                                          <p:val>
                                            <p:strVal val="1+#ppt_h/2"/>
                                          </p:val>
                                        </p:tav>
                                        <p:tav tm="100000">
                                          <p:val>
                                            <p:strVal val="#ppt_y"/>
                                          </p:val>
                                        </p:tav>
                                      </p:tavLst>
                                    </p:anim>
                                  </p:childTnLst>
                                </p:cTn>
                              </p:par>
                              <p:par>
                                <p:cTn id="25" presetID="2" presetClass="entr" presetSubtype="4" accel="12000" decel="8800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250" fill="hold"/>
                                        <p:tgtEl>
                                          <p:spTgt spid="5"/>
                                        </p:tgtEl>
                                        <p:attrNameLst>
                                          <p:attrName>ppt_x</p:attrName>
                                        </p:attrNameLst>
                                      </p:cBhvr>
                                      <p:tavLst>
                                        <p:tav tm="0">
                                          <p:val>
                                            <p:strVal val="#ppt_x"/>
                                          </p:val>
                                        </p:tav>
                                        <p:tav tm="100000">
                                          <p:val>
                                            <p:strVal val="#ppt_x"/>
                                          </p:val>
                                        </p:tav>
                                      </p:tavLst>
                                    </p:anim>
                                    <p:anim calcmode="lin" valueType="num">
                                      <p:cBhvr additive="base">
                                        <p:cTn id="2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8" grpId="0" animBg="1"/>
      <p:bldP spid="30" grpId="0" animBg="1"/>
      <p:bldP spid="30" grpId="1" animBg="1"/>
      <p:bldP spid="35" grpId="0" animBg="1"/>
      <p:bldP spid="36" grpId="0" animBg="1"/>
      <p:bldP spid="36" grpId="1" animBg="1"/>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09FD73-5786-4BE9-91AA-72939DA410F5}"/>
              </a:ext>
            </a:extLst>
          </p:cNvPr>
          <p:cNvSpPr txBox="1"/>
          <p:nvPr/>
        </p:nvSpPr>
        <p:spPr>
          <a:xfrm>
            <a:off x="837607" y="2107521"/>
            <a:ext cx="10794949" cy="3693319"/>
          </a:xfrm>
          <a:prstGeom prst="rect">
            <a:avLst/>
          </a:prstGeom>
          <a:noFill/>
        </p:spPr>
        <p:txBody>
          <a:bodyPr wrap="square" rtlCol="0">
            <a:spAutoFit/>
          </a:bodyPr>
          <a:lstStyle/>
          <a:p>
            <a:r>
              <a:rPr lang="en-US" b="1" dirty="0"/>
              <a:t>1. Scan Channels:</a:t>
            </a:r>
            <a:r>
              <a:rPr lang="en-US" dirty="0"/>
              <a:t> Wi-Fi operates on various channels in the 2.4 GHz and 5 GHz frequency bands. The scanning process typically involves cycling through these channels one by one to detect Wi-Fi signals on each frequency.</a:t>
            </a:r>
          </a:p>
          <a:p>
            <a:r>
              <a:rPr lang="en-US" b="1" dirty="0"/>
              <a:t>2. Probe Requests and Responses:</a:t>
            </a:r>
            <a:r>
              <a:rPr lang="en-US" dirty="0"/>
              <a:t> When a Wi-Fi access point is turned on, it periodically broadcasts a "beacon" frame to announce its presence and provide information about the network. During the scan, the Wi-Fi device may also send out "probe requests" on each channel, asking nearby access points to identify themselves. The access points respond with "probe responses," providing details about the network, including SSID and signal strength.</a:t>
            </a:r>
          </a:p>
          <a:p>
            <a:r>
              <a:rPr lang="en-US" b="1" dirty="0"/>
              <a:t>3. Collect Network Information:</a:t>
            </a:r>
            <a:r>
              <a:rPr lang="en-US" dirty="0"/>
              <a:t> As the device listens for beacon frames and receives probe responses, it gathers information about nearby networks. This information is then used to build a list of available networks along with their associated data.</a:t>
            </a:r>
          </a:p>
          <a:p>
            <a:r>
              <a:rPr lang="en-US" b="1" dirty="0"/>
              <a:t>4. RSSI Measurement:</a:t>
            </a:r>
            <a:r>
              <a:rPr lang="en-US" dirty="0"/>
              <a:t> The Received Signal Strength Indicator (RSSI) is a measure of the power level of the received Wi-Fi signal. The device records the RSSI value for each detected network, which gives an indication of how strong the signal is and how far away the access point is from the scanning device.</a:t>
            </a:r>
          </a:p>
        </p:txBody>
      </p:sp>
      <p:grpSp>
        <p:nvGrpSpPr>
          <p:cNvPr id="2" name="Group 1">
            <a:extLst>
              <a:ext uri="{FF2B5EF4-FFF2-40B4-BE49-F238E27FC236}">
                <a16:creationId xmlns:a16="http://schemas.microsoft.com/office/drawing/2014/main" id="{DEA82117-EB5A-49D6-8602-80D92ED7FCEC}"/>
              </a:ext>
            </a:extLst>
          </p:cNvPr>
          <p:cNvGrpSpPr/>
          <p:nvPr/>
        </p:nvGrpSpPr>
        <p:grpSpPr>
          <a:xfrm>
            <a:off x="4084013" y="451187"/>
            <a:ext cx="3736830" cy="1177718"/>
            <a:chOff x="1271588" y="4791289"/>
            <a:chExt cx="3736830" cy="1177718"/>
          </a:xfrm>
        </p:grpSpPr>
        <p:sp useBgFill="1">
          <p:nvSpPr>
            <p:cNvPr id="23" name="Rectangle: Rounded Corners 22">
              <a:extLst>
                <a:ext uri="{FF2B5EF4-FFF2-40B4-BE49-F238E27FC236}">
                  <a16:creationId xmlns:a16="http://schemas.microsoft.com/office/drawing/2014/main" id="{2EDC7144-371C-4FF9-BE61-C34AE16B7EEA}"/>
                </a:ext>
              </a:extLst>
            </p:cNvPr>
            <p:cNvSpPr/>
            <p:nvPr/>
          </p:nvSpPr>
          <p:spPr>
            <a:xfrm>
              <a:off x="1271588" y="4791289"/>
              <a:ext cx="3736830" cy="1177718"/>
            </a:xfrm>
            <a:prstGeom prst="roundRect">
              <a:avLst>
                <a:gd name="adj" fmla="val 15746"/>
              </a:avLst>
            </a:prstGeom>
            <a:ln w="6350">
              <a:solidFill>
                <a:srgbClr val="0099F0"/>
              </a:solidFill>
            </a:ln>
            <a:effectLst>
              <a:outerShdw blurRad="1079500" dist="11430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mj-lt"/>
              </a:endParaRPr>
            </a:p>
          </p:txBody>
        </p:sp>
        <p:sp useBgFill="1">
          <p:nvSpPr>
            <p:cNvPr id="43" name="Rectangle: Rounded Corners 42">
              <a:extLst>
                <a:ext uri="{FF2B5EF4-FFF2-40B4-BE49-F238E27FC236}">
                  <a16:creationId xmlns:a16="http://schemas.microsoft.com/office/drawing/2014/main" id="{85189EAC-16BD-495C-9F6C-22A6D0FD3706}"/>
                </a:ext>
              </a:extLst>
            </p:cNvPr>
            <p:cNvSpPr/>
            <p:nvPr/>
          </p:nvSpPr>
          <p:spPr>
            <a:xfrm>
              <a:off x="1271588" y="4791289"/>
              <a:ext cx="3736830" cy="1177718"/>
            </a:xfrm>
            <a:prstGeom prst="roundRect">
              <a:avLst>
                <a:gd name="adj" fmla="val 15746"/>
              </a:avLst>
            </a:prstGeom>
            <a:solidFill>
              <a:schemeClr val="bg1"/>
            </a:solidFill>
            <a:ln w="19050">
              <a:solidFill>
                <a:srgbClr val="0099F0"/>
              </a:soli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28" name="Rectangle 27">
            <a:extLst>
              <a:ext uri="{FF2B5EF4-FFF2-40B4-BE49-F238E27FC236}">
                <a16:creationId xmlns:a16="http://schemas.microsoft.com/office/drawing/2014/main" id="{7BB90E81-2691-817A-BC84-85DA09BDC79E}"/>
              </a:ext>
            </a:extLst>
          </p:cNvPr>
          <p:cNvSpPr/>
          <p:nvPr/>
        </p:nvSpPr>
        <p:spPr>
          <a:xfrm>
            <a:off x="11059243" y="-11387"/>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0F4144C1-7004-0143-7FAF-A0EBA48EAE55}"/>
              </a:ext>
            </a:extLst>
          </p:cNvPr>
          <p:cNvSpPr/>
          <p:nvPr/>
        </p:nvSpPr>
        <p:spPr>
          <a:xfrm>
            <a:off x="10965580" y="1628905"/>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5" name="Rectangle 34">
            <a:extLst>
              <a:ext uri="{FF2B5EF4-FFF2-40B4-BE49-F238E27FC236}">
                <a16:creationId xmlns:a16="http://schemas.microsoft.com/office/drawing/2014/main" id="{21B11A24-562D-BAEE-E484-33D820DC929F}"/>
              </a:ext>
            </a:extLst>
          </p:cNvPr>
          <p:cNvSpPr/>
          <p:nvPr/>
        </p:nvSpPr>
        <p:spPr>
          <a:xfrm flipH="1" flipV="1">
            <a:off x="563302" y="5210476"/>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6" name="Freeform: Shape 35">
            <a:extLst>
              <a:ext uri="{FF2B5EF4-FFF2-40B4-BE49-F238E27FC236}">
                <a16:creationId xmlns:a16="http://schemas.microsoft.com/office/drawing/2014/main" id="{8FEE07B8-F2FA-BA86-5218-7670D82F6C34}"/>
              </a:ext>
            </a:extLst>
          </p:cNvPr>
          <p:cNvSpPr/>
          <p:nvPr/>
        </p:nvSpPr>
        <p:spPr>
          <a:xfrm flipH="1" flipV="1">
            <a:off x="483020" y="5077126"/>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4" name="TextBox 3">
            <a:extLst>
              <a:ext uri="{FF2B5EF4-FFF2-40B4-BE49-F238E27FC236}">
                <a16:creationId xmlns:a16="http://schemas.microsoft.com/office/drawing/2014/main" id="{A695D781-3319-40AE-A2D9-EFD761783267}"/>
              </a:ext>
            </a:extLst>
          </p:cNvPr>
          <p:cNvSpPr txBox="1"/>
          <p:nvPr/>
        </p:nvSpPr>
        <p:spPr>
          <a:xfrm>
            <a:off x="4261293" y="716880"/>
            <a:ext cx="4500746" cy="646331"/>
          </a:xfrm>
          <a:prstGeom prst="rect">
            <a:avLst/>
          </a:prstGeom>
          <a:noFill/>
        </p:spPr>
        <p:txBody>
          <a:bodyPr wrap="square" rtlCol="0">
            <a:spAutoFit/>
          </a:bodyPr>
          <a:lstStyle/>
          <a:p>
            <a:pPr>
              <a:lnSpc>
                <a:spcPct val="90000"/>
              </a:lnSpc>
            </a:pPr>
            <a:r>
              <a:rPr lang="en-US" sz="4000" b="1" dirty="0">
                <a:solidFill>
                  <a:srgbClr val="0099F0"/>
                </a:solidFill>
                <a:latin typeface="+mj-lt"/>
                <a:cs typeface="Archivo" pitchFamily="2" charset="0"/>
              </a:rPr>
              <a:t>Wi-Fi Scanner</a:t>
            </a:r>
          </a:p>
        </p:txBody>
      </p:sp>
    </p:spTree>
    <p:extLst>
      <p:ext uri="{BB962C8B-B14F-4D97-AF65-F5344CB8AC3E}">
        <p14:creationId xmlns:p14="http://schemas.microsoft.com/office/powerpoint/2010/main" val="625221802"/>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250"/>
                                  </p:stCondLst>
                                  <p:childTnLst>
                                    <p:set>
                                      <p:cBhvr>
                                        <p:cTn id="6" dur="1" fill="hold">
                                          <p:stCondLst>
                                            <p:cond delay="0"/>
                                          </p:stCondLst>
                                        </p:cTn>
                                        <p:tgtEl>
                                          <p:spTgt spid="28"/>
                                        </p:tgtEl>
                                        <p:attrNameLst>
                                          <p:attrName>style.visibility</p:attrName>
                                        </p:attrNameLst>
                                      </p:cBhvr>
                                      <p:to>
                                        <p:strVal val="visible"/>
                                      </p:to>
                                    </p:set>
                                    <p:animEffect transition="in" filter="strips(downRight)">
                                      <p:cBhvr>
                                        <p:cTn id="7" dur="750"/>
                                        <p:tgtEl>
                                          <p:spTgt spid="28"/>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750"/>
                                        <p:tgtEl>
                                          <p:spTgt spid="30"/>
                                        </p:tgtEl>
                                      </p:cBhvr>
                                    </p:animEffect>
                                  </p:childTnLst>
                                </p:cTn>
                              </p:par>
                              <p:par>
                                <p:cTn id="11" presetID="42" presetClass="path" presetSubtype="0" repeatCount="indefinite" autoRev="1" fill="hold" grpId="1" nodeType="withEffect">
                                  <p:stCondLst>
                                    <p:cond delay="750"/>
                                  </p:stCondLst>
                                  <p:childTnLst>
                                    <p:animMotion origin="layout" path="M 6.25E-7 4.81481E-6 L 6.25E-7 -0.222 " pathEditMode="relative" rAng="0" ptsTypes="AA">
                                      <p:cBhvr>
                                        <p:cTn id="12" dur="2500" fill="hold"/>
                                        <p:tgtEl>
                                          <p:spTgt spid="30"/>
                                        </p:tgtEl>
                                        <p:attrNameLst>
                                          <p:attrName>ppt_x</p:attrName>
                                          <p:attrName>ppt_y</p:attrName>
                                        </p:attrNameLst>
                                      </p:cBhvr>
                                      <p:rCtr x="0" y="-11111"/>
                                    </p:animMotion>
                                  </p:childTnLst>
                                </p:cTn>
                              </p:par>
                              <p:par>
                                <p:cTn id="13" presetID="18" presetClass="entr" presetSubtype="6" fill="hold" grpId="0" nodeType="withEffect">
                                  <p:stCondLst>
                                    <p:cond delay="250"/>
                                  </p:stCondLst>
                                  <p:childTnLst>
                                    <p:set>
                                      <p:cBhvr>
                                        <p:cTn id="14" dur="1" fill="hold">
                                          <p:stCondLst>
                                            <p:cond delay="0"/>
                                          </p:stCondLst>
                                        </p:cTn>
                                        <p:tgtEl>
                                          <p:spTgt spid="35"/>
                                        </p:tgtEl>
                                        <p:attrNameLst>
                                          <p:attrName>style.visibility</p:attrName>
                                        </p:attrNameLst>
                                      </p:cBhvr>
                                      <p:to>
                                        <p:strVal val="visible"/>
                                      </p:to>
                                    </p:set>
                                    <p:animEffect transition="in" filter="strips(downRight)">
                                      <p:cBhvr>
                                        <p:cTn id="15" dur="750"/>
                                        <p:tgtEl>
                                          <p:spTgt spid="35"/>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750"/>
                                        <p:tgtEl>
                                          <p:spTgt spid="36"/>
                                        </p:tgtEl>
                                      </p:cBhvr>
                                    </p:animEffect>
                                  </p:childTnLst>
                                </p:cTn>
                              </p:par>
                              <p:par>
                                <p:cTn id="19" presetID="42" presetClass="path" presetSubtype="0" repeatCount="indefinite" autoRev="1" fill="hold" grpId="1" nodeType="withEffect">
                                  <p:stCondLst>
                                    <p:cond delay="750"/>
                                  </p:stCondLst>
                                  <p:childTnLst>
                                    <p:animMotion origin="layout" path="M -8.33333E-7 -2.22222E-6 L -8.33333E-7 0.23959 " pathEditMode="relative" rAng="0" ptsTypes="AA">
                                      <p:cBhvr>
                                        <p:cTn id="20" dur="2500" fill="hold"/>
                                        <p:tgtEl>
                                          <p:spTgt spid="36"/>
                                        </p:tgtEl>
                                        <p:attrNameLst>
                                          <p:attrName>ppt_x</p:attrName>
                                          <p:attrName>ppt_y</p:attrName>
                                        </p:attrNameLst>
                                      </p:cBhvr>
                                      <p:rCtr x="0" y="11968"/>
                                    </p:animMotion>
                                  </p:childTnLst>
                                </p:cTn>
                              </p:par>
                              <p:par>
                                <p:cTn id="21" presetID="2" presetClass="entr" presetSubtype="4" accel="12000" decel="8800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1250" fill="hold"/>
                                        <p:tgtEl>
                                          <p:spTgt spid="4"/>
                                        </p:tgtEl>
                                        <p:attrNameLst>
                                          <p:attrName>ppt_x</p:attrName>
                                        </p:attrNameLst>
                                      </p:cBhvr>
                                      <p:tavLst>
                                        <p:tav tm="0">
                                          <p:val>
                                            <p:strVal val="#ppt_x"/>
                                          </p:val>
                                        </p:tav>
                                        <p:tav tm="100000">
                                          <p:val>
                                            <p:strVal val="#ppt_x"/>
                                          </p:val>
                                        </p:tav>
                                      </p:tavLst>
                                    </p:anim>
                                    <p:anim calcmode="lin" valueType="num">
                                      <p:cBhvr additive="base">
                                        <p:cTn id="24" dur="1250" fill="hold"/>
                                        <p:tgtEl>
                                          <p:spTgt spid="4"/>
                                        </p:tgtEl>
                                        <p:attrNameLst>
                                          <p:attrName>ppt_y</p:attrName>
                                        </p:attrNameLst>
                                      </p:cBhvr>
                                      <p:tavLst>
                                        <p:tav tm="0">
                                          <p:val>
                                            <p:strVal val="1+#ppt_h/2"/>
                                          </p:val>
                                        </p:tav>
                                        <p:tav tm="100000">
                                          <p:val>
                                            <p:strVal val="#ppt_y"/>
                                          </p:val>
                                        </p:tav>
                                      </p:tavLst>
                                    </p:anim>
                                  </p:childTnLst>
                                </p:cTn>
                              </p:par>
                              <p:par>
                                <p:cTn id="25" presetID="2" presetClass="entr" presetSubtype="4" accel="12000" decel="8800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250" fill="hold"/>
                                        <p:tgtEl>
                                          <p:spTgt spid="5"/>
                                        </p:tgtEl>
                                        <p:attrNameLst>
                                          <p:attrName>ppt_x</p:attrName>
                                        </p:attrNameLst>
                                      </p:cBhvr>
                                      <p:tavLst>
                                        <p:tav tm="0">
                                          <p:val>
                                            <p:strVal val="#ppt_x"/>
                                          </p:val>
                                        </p:tav>
                                        <p:tav tm="100000">
                                          <p:val>
                                            <p:strVal val="#ppt_x"/>
                                          </p:val>
                                        </p:tav>
                                      </p:tavLst>
                                    </p:anim>
                                    <p:anim calcmode="lin" valueType="num">
                                      <p:cBhvr additive="base">
                                        <p:cTn id="2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8" grpId="0" animBg="1"/>
      <p:bldP spid="30" grpId="0" animBg="1"/>
      <p:bldP spid="30" grpId="1" animBg="1"/>
      <p:bldP spid="35" grpId="0" animBg="1"/>
      <p:bldP spid="36" grpId="0" animBg="1"/>
      <p:bldP spid="36" grpId="1"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09FD73-5786-4BE9-91AA-72939DA410F5}"/>
              </a:ext>
            </a:extLst>
          </p:cNvPr>
          <p:cNvSpPr txBox="1"/>
          <p:nvPr/>
        </p:nvSpPr>
        <p:spPr>
          <a:xfrm>
            <a:off x="837607" y="2107521"/>
            <a:ext cx="10794949" cy="3693319"/>
          </a:xfrm>
          <a:prstGeom prst="rect">
            <a:avLst/>
          </a:prstGeom>
          <a:noFill/>
        </p:spPr>
        <p:txBody>
          <a:bodyPr wrap="square" rtlCol="0">
            <a:spAutoFit/>
          </a:bodyPr>
          <a:lstStyle/>
          <a:p>
            <a:pPr algn="just"/>
            <a:r>
              <a:rPr lang="en-IN" dirty="0">
                <a:solidFill>
                  <a:srgbClr val="121212"/>
                </a:solidFill>
              </a:rPr>
              <a:t>1. A </a:t>
            </a:r>
            <a:r>
              <a:rPr lang="en-IN" b="1" dirty="0">
                <a:solidFill>
                  <a:srgbClr val="121212"/>
                </a:solidFill>
              </a:rPr>
              <a:t>Jammer</a:t>
            </a:r>
            <a:r>
              <a:rPr lang="en-IN" dirty="0">
                <a:solidFill>
                  <a:srgbClr val="121212"/>
                </a:solidFill>
              </a:rPr>
              <a:t> sends noise signals to the Wi-Fi spectrum (2.4GHz) thus disturbing original Wi-Fi frequency spectrum. </a:t>
            </a:r>
          </a:p>
          <a:p>
            <a:pPr algn="just"/>
            <a:r>
              <a:rPr lang="en-IN" dirty="0">
                <a:solidFill>
                  <a:srgbClr val="121212"/>
                </a:solidFill>
              </a:rPr>
              <a:t>2. A </a:t>
            </a:r>
            <a:r>
              <a:rPr lang="en-IN" b="1" dirty="0" err="1">
                <a:solidFill>
                  <a:srgbClr val="121212"/>
                </a:solidFill>
              </a:rPr>
              <a:t>Deauther</a:t>
            </a:r>
            <a:r>
              <a:rPr lang="en-IN" dirty="0">
                <a:solidFill>
                  <a:srgbClr val="121212"/>
                </a:solidFill>
              </a:rPr>
              <a:t> sends packets to interfere with your Wi-Fi signals thus disrupting the normal working of your Wi-Fi router.  It behaves like a jammer.</a:t>
            </a:r>
            <a:endParaRPr lang="en-US" dirty="0"/>
          </a:p>
          <a:p>
            <a:endParaRPr lang="en-US" dirty="0"/>
          </a:p>
          <a:p>
            <a:r>
              <a:rPr lang="en-US" dirty="0"/>
              <a:t>A de-authentication (</a:t>
            </a:r>
            <a:r>
              <a:rPr lang="en-US" dirty="0" err="1"/>
              <a:t>deauth</a:t>
            </a:r>
            <a:r>
              <a:rPr lang="en-US" dirty="0"/>
              <a:t>) attack is a denial of service attack that blocks the communication between a client and an Access Point (AP).</a:t>
            </a:r>
          </a:p>
          <a:p>
            <a:endParaRPr lang="en-US" dirty="0"/>
          </a:p>
          <a:p>
            <a:r>
              <a:rPr lang="en-US" dirty="0"/>
              <a:t>Example for </a:t>
            </a:r>
            <a:r>
              <a:rPr lang="en-US" dirty="0" err="1"/>
              <a:t>Deauthentication</a:t>
            </a:r>
            <a:r>
              <a:rPr lang="en-US" dirty="0"/>
              <a:t> – </a:t>
            </a:r>
          </a:p>
          <a:p>
            <a:r>
              <a:rPr lang="en-US" dirty="0"/>
              <a:t>When you don’t want a certain device to connect to your Wi-Fi network, You add that device to a Blocklist when you add them to the blocklist a </a:t>
            </a:r>
            <a:r>
              <a:rPr lang="en-US" dirty="0" err="1"/>
              <a:t>deauthentication</a:t>
            </a:r>
            <a:r>
              <a:rPr lang="en-US" dirty="0"/>
              <a:t> packet is received and the station will disconnect from the Wireless Access Point. Because of the way IEEE 802.11 is designed a </a:t>
            </a:r>
            <a:r>
              <a:rPr lang="en-US" dirty="0" err="1"/>
              <a:t>deauthentication</a:t>
            </a:r>
            <a:r>
              <a:rPr lang="en-US" dirty="0"/>
              <a:t> frame is a notification, not a request. Thus, the device must comply and </a:t>
            </a:r>
            <a:r>
              <a:rPr lang="en-US" dirty="0" err="1"/>
              <a:t>deauthenticate</a:t>
            </a:r>
            <a:r>
              <a:rPr lang="en-US" dirty="0"/>
              <a:t> from the Access Point.</a:t>
            </a:r>
          </a:p>
        </p:txBody>
      </p:sp>
      <p:grpSp>
        <p:nvGrpSpPr>
          <p:cNvPr id="2" name="Group 1">
            <a:extLst>
              <a:ext uri="{FF2B5EF4-FFF2-40B4-BE49-F238E27FC236}">
                <a16:creationId xmlns:a16="http://schemas.microsoft.com/office/drawing/2014/main" id="{DEA82117-EB5A-49D6-8602-80D92ED7FCEC}"/>
              </a:ext>
            </a:extLst>
          </p:cNvPr>
          <p:cNvGrpSpPr/>
          <p:nvPr/>
        </p:nvGrpSpPr>
        <p:grpSpPr>
          <a:xfrm>
            <a:off x="4084013" y="451187"/>
            <a:ext cx="3736830" cy="1177718"/>
            <a:chOff x="1271588" y="4791289"/>
            <a:chExt cx="3736830" cy="1177718"/>
          </a:xfrm>
        </p:grpSpPr>
        <p:sp useBgFill="1">
          <p:nvSpPr>
            <p:cNvPr id="23" name="Rectangle: Rounded Corners 22">
              <a:extLst>
                <a:ext uri="{FF2B5EF4-FFF2-40B4-BE49-F238E27FC236}">
                  <a16:creationId xmlns:a16="http://schemas.microsoft.com/office/drawing/2014/main" id="{2EDC7144-371C-4FF9-BE61-C34AE16B7EEA}"/>
                </a:ext>
              </a:extLst>
            </p:cNvPr>
            <p:cNvSpPr/>
            <p:nvPr/>
          </p:nvSpPr>
          <p:spPr>
            <a:xfrm>
              <a:off x="1271588" y="4791289"/>
              <a:ext cx="3736830" cy="1177718"/>
            </a:xfrm>
            <a:prstGeom prst="roundRect">
              <a:avLst>
                <a:gd name="adj" fmla="val 15746"/>
              </a:avLst>
            </a:prstGeom>
            <a:ln w="6350">
              <a:solidFill>
                <a:srgbClr val="0099F0"/>
              </a:solidFill>
            </a:ln>
            <a:effectLst>
              <a:outerShdw blurRad="1079500" dist="11430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mj-lt"/>
              </a:endParaRPr>
            </a:p>
          </p:txBody>
        </p:sp>
        <p:sp useBgFill="1">
          <p:nvSpPr>
            <p:cNvPr id="43" name="Rectangle: Rounded Corners 42">
              <a:extLst>
                <a:ext uri="{FF2B5EF4-FFF2-40B4-BE49-F238E27FC236}">
                  <a16:creationId xmlns:a16="http://schemas.microsoft.com/office/drawing/2014/main" id="{85189EAC-16BD-495C-9F6C-22A6D0FD3706}"/>
                </a:ext>
              </a:extLst>
            </p:cNvPr>
            <p:cNvSpPr/>
            <p:nvPr/>
          </p:nvSpPr>
          <p:spPr>
            <a:xfrm>
              <a:off x="1271588" y="4791289"/>
              <a:ext cx="3736830" cy="1177718"/>
            </a:xfrm>
            <a:prstGeom prst="roundRect">
              <a:avLst>
                <a:gd name="adj" fmla="val 15746"/>
              </a:avLst>
            </a:prstGeom>
            <a:solidFill>
              <a:schemeClr val="bg1"/>
            </a:solidFill>
            <a:ln w="19050">
              <a:solidFill>
                <a:srgbClr val="0099F0"/>
              </a:soli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28" name="Rectangle 27">
            <a:extLst>
              <a:ext uri="{FF2B5EF4-FFF2-40B4-BE49-F238E27FC236}">
                <a16:creationId xmlns:a16="http://schemas.microsoft.com/office/drawing/2014/main" id="{7BB90E81-2691-817A-BC84-85DA09BDC79E}"/>
              </a:ext>
            </a:extLst>
          </p:cNvPr>
          <p:cNvSpPr/>
          <p:nvPr/>
        </p:nvSpPr>
        <p:spPr>
          <a:xfrm>
            <a:off x="11059243" y="-11387"/>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0F4144C1-7004-0143-7FAF-A0EBA48EAE55}"/>
              </a:ext>
            </a:extLst>
          </p:cNvPr>
          <p:cNvSpPr/>
          <p:nvPr/>
        </p:nvSpPr>
        <p:spPr>
          <a:xfrm>
            <a:off x="10965580" y="1628905"/>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5" name="Rectangle 34">
            <a:extLst>
              <a:ext uri="{FF2B5EF4-FFF2-40B4-BE49-F238E27FC236}">
                <a16:creationId xmlns:a16="http://schemas.microsoft.com/office/drawing/2014/main" id="{21B11A24-562D-BAEE-E484-33D820DC929F}"/>
              </a:ext>
            </a:extLst>
          </p:cNvPr>
          <p:cNvSpPr/>
          <p:nvPr/>
        </p:nvSpPr>
        <p:spPr>
          <a:xfrm flipH="1" flipV="1">
            <a:off x="563302" y="5210476"/>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6" name="Freeform: Shape 35">
            <a:extLst>
              <a:ext uri="{FF2B5EF4-FFF2-40B4-BE49-F238E27FC236}">
                <a16:creationId xmlns:a16="http://schemas.microsoft.com/office/drawing/2014/main" id="{8FEE07B8-F2FA-BA86-5218-7670D82F6C34}"/>
              </a:ext>
            </a:extLst>
          </p:cNvPr>
          <p:cNvSpPr/>
          <p:nvPr/>
        </p:nvSpPr>
        <p:spPr>
          <a:xfrm flipH="1" flipV="1">
            <a:off x="483020" y="5077126"/>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4" name="TextBox 3">
            <a:extLst>
              <a:ext uri="{FF2B5EF4-FFF2-40B4-BE49-F238E27FC236}">
                <a16:creationId xmlns:a16="http://schemas.microsoft.com/office/drawing/2014/main" id="{A695D781-3319-40AE-A2D9-EFD761783267}"/>
              </a:ext>
            </a:extLst>
          </p:cNvPr>
          <p:cNvSpPr txBox="1"/>
          <p:nvPr/>
        </p:nvSpPr>
        <p:spPr>
          <a:xfrm>
            <a:off x="4261293" y="716880"/>
            <a:ext cx="4500746" cy="646331"/>
          </a:xfrm>
          <a:prstGeom prst="rect">
            <a:avLst/>
          </a:prstGeom>
          <a:noFill/>
        </p:spPr>
        <p:txBody>
          <a:bodyPr wrap="square" rtlCol="0">
            <a:spAutoFit/>
          </a:bodyPr>
          <a:lstStyle/>
          <a:p>
            <a:pPr>
              <a:lnSpc>
                <a:spcPct val="90000"/>
              </a:lnSpc>
            </a:pPr>
            <a:r>
              <a:rPr lang="en-US" sz="4000" b="1" dirty="0">
                <a:solidFill>
                  <a:srgbClr val="0099F0"/>
                </a:solidFill>
                <a:latin typeface="+mj-lt"/>
                <a:cs typeface="Archivo" pitchFamily="2" charset="0"/>
              </a:rPr>
              <a:t>Wi-Fi Jammer</a:t>
            </a:r>
          </a:p>
        </p:txBody>
      </p:sp>
    </p:spTree>
    <p:extLst>
      <p:ext uri="{BB962C8B-B14F-4D97-AF65-F5344CB8AC3E}">
        <p14:creationId xmlns:p14="http://schemas.microsoft.com/office/powerpoint/2010/main" val="677344994"/>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250"/>
                                  </p:stCondLst>
                                  <p:childTnLst>
                                    <p:set>
                                      <p:cBhvr>
                                        <p:cTn id="6" dur="1" fill="hold">
                                          <p:stCondLst>
                                            <p:cond delay="0"/>
                                          </p:stCondLst>
                                        </p:cTn>
                                        <p:tgtEl>
                                          <p:spTgt spid="28"/>
                                        </p:tgtEl>
                                        <p:attrNameLst>
                                          <p:attrName>style.visibility</p:attrName>
                                        </p:attrNameLst>
                                      </p:cBhvr>
                                      <p:to>
                                        <p:strVal val="visible"/>
                                      </p:to>
                                    </p:set>
                                    <p:animEffect transition="in" filter="strips(downRight)">
                                      <p:cBhvr>
                                        <p:cTn id="7" dur="750"/>
                                        <p:tgtEl>
                                          <p:spTgt spid="28"/>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750"/>
                                        <p:tgtEl>
                                          <p:spTgt spid="30"/>
                                        </p:tgtEl>
                                      </p:cBhvr>
                                    </p:animEffect>
                                  </p:childTnLst>
                                </p:cTn>
                              </p:par>
                              <p:par>
                                <p:cTn id="11" presetID="42" presetClass="path" presetSubtype="0" repeatCount="indefinite" autoRev="1" fill="hold" grpId="1" nodeType="withEffect">
                                  <p:stCondLst>
                                    <p:cond delay="750"/>
                                  </p:stCondLst>
                                  <p:childTnLst>
                                    <p:animMotion origin="layout" path="M 6.25E-7 4.81481E-6 L 6.25E-7 -0.222 " pathEditMode="relative" rAng="0" ptsTypes="AA">
                                      <p:cBhvr>
                                        <p:cTn id="12" dur="2500" fill="hold"/>
                                        <p:tgtEl>
                                          <p:spTgt spid="30"/>
                                        </p:tgtEl>
                                        <p:attrNameLst>
                                          <p:attrName>ppt_x</p:attrName>
                                          <p:attrName>ppt_y</p:attrName>
                                        </p:attrNameLst>
                                      </p:cBhvr>
                                      <p:rCtr x="0" y="-11111"/>
                                    </p:animMotion>
                                  </p:childTnLst>
                                </p:cTn>
                              </p:par>
                              <p:par>
                                <p:cTn id="13" presetID="18" presetClass="entr" presetSubtype="6" fill="hold" grpId="0" nodeType="withEffect">
                                  <p:stCondLst>
                                    <p:cond delay="250"/>
                                  </p:stCondLst>
                                  <p:childTnLst>
                                    <p:set>
                                      <p:cBhvr>
                                        <p:cTn id="14" dur="1" fill="hold">
                                          <p:stCondLst>
                                            <p:cond delay="0"/>
                                          </p:stCondLst>
                                        </p:cTn>
                                        <p:tgtEl>
                                          <p:spTgt spid="35"/>
                                        </p:tgtEl>
                                        <p:attrNameLst>
                                          <p:attrName>style.visibility</p:attrName>
                                        </p:attrNameLst>
                                      </p:cBhvr>
                                      <p:to>
                                        <p:strVal val="visible"/>
                                      </p:to>
                                    </p:set>
                                    <p:animEffect transition="in" filter="strips(downRight)">
                                      <p:cBhvr>
                                        <p:cTn id="15" dur="750"/>
                                        <p:tgtEl>
                                          <p:spTgt spid="35"/>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750"/>
                                        <p:tgtEl>
                                          <p:spTgt spid="36"/>
                                        </p:tgtEl>
                                      </p:cBhvr>
                                    </p:animEffect>
                                  </p:childTnLst>
                                </p:cTn>
                              </p:par>
                              <p:par>
                                <p:cTn id="19" presetID="42" presetClass="path" presetSubtype="0" repeatCount="indefinite" autoRev="1" fill="hold" grpId="1" nodeType="withEffect">
                                  <p:stCondLst>
                                    <p:cond delay="750"/>
                                  </p:stCondLst>
                                  <p:childTnLst>
                                    <p:animMotion origin="layout" path="M -8.33333E-7 -2.22222E-6 L -8.33333E-7 0.23959 " pathEditMode="relative" rAng="0" ptsTypes="AA">
                                      <p:cBhvr>
                                        <p:cTn id="20" dur="2500" fill="hold"/>
                                        <p:tgtEl>
                                          <p:spTgt spid="36"/>
                                        </p:tgtEl>
                                        <p:attrNameLst>
                                          <p:attrName>ppt_x</p:attrName>
                                          <p:attrName>ppt_y</p:attrName>
                                        </p:attrNameLst>
                                      </p:cBhvr>
                                      <p:rCtr x="0" y="11968"/>
                                    </p:animMotion>
                                  </p:childTnLst>
                                </p:cTn>
                              </p:par>
                              <p:par>
                                <p:cTn id="21" presetID="2" presetClass="entr" presetSubtype="4" accel="12000" decel="8800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1250" fill="hold"/>
                                        <p:tgtEl>
                                          <p:spTgt spid="4"/>
                                        </p:tgtEl>
                                        <p:attrNameLst>
                                          <p:attrName>ppt_x</p:attrName>
                                        </p:attrNameLst>
                                      </p:cBhvr>
                                      <p:tavLst>
                                        <p:tav tm="0">
                                          <p:val>
                                            <p:strVal val="#ppt_x"/>
                                          </p:val>
                                        </p:tav>
                                        <p:tav tm="100000">
                                          <p:val>
                                            <p:strVal val="#ppt_x"/>
                                          </p:val>
                                        </p:tav>
                                      </p:tavLst>
                                    </p:anim>
                                    <p:anim calcmode="lin" valueType="num">
                                      <p:cBhvr additive="base">
                                        <p:cTn id="24" dur="1250" fill="hold"/>
                                        <p:tgtEl>
                                          <p:spTgt spid="4"/>
                                        </p:tgtEl>
                                        <p:attrNameLst>
                                          <p:attrName>ppt_y</p:attrName>
                                        </p:attrNameLst>
                                      </p:cBhvr>
                                      <p:tavLst>
                                        <p:tav tm="0">
                                          <p:val>
                                            <p:strVal val="1+#ppt_h/2"/>
                                          </p:val>
                                        </p:tav>
                                        <p:tav tm="100000">
                                          <p:val>
                                            <p:strVal val="#ppt_y"/>
                                          </p:val>
                                        </p:tav>
                                      </p:tavLst>
                                    </p:anim>
                                  </p:childTnLst>
                                </p:cTn>
                              </p:par>
                              <p:par>
                                <p:cTn id="25" presetID="2" presetClass="entr" presetSubtype="4" accel="12000" decel="8800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250" fill="hold"/>
                                        <p:tgtEl>
                                          <p:spTgt spid="5"/>
                                        </p:tgtEl>
                                        <p:attrNameLst>
                                          <p:attrName>ppt_x</p:attrName>
                                        </p:attrNameLst>
                                      </p:cBhvr>
                                      <p:tavLst>
                                        <p:tav tm="0">
                                          <p:val>
                                            <p:strVal val="#ppt_x"/>
                                          </p:val>
                                        </p:tav>
                                        <p:tav tm="100000">
                                          <p:val>
                                            <p:strVal val="#ppt_x"/>
                                          </p:val>
                                        </p:tav>
                                      </p:tavLst>
                                    </p:anim>
                                    <p:anim calcmode="lin" valueType="num">
                                      <p:cBhvr additive="base">
                                        <p:cTn id="2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8" grpId="0" animBg="1"/>
      <p:bldP spid="30" grpId="0" animBg="1"/>
      <p:bldP spid="30" grpId="1" animBg="1"/>
      <p:bldP spid="35" grpId="0" animBg="1"/>
      <p:bldP spid="36" grpId="0" animBg="1"/>
      <p:bldP spid="36" grpId="1" animBg="1"/>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509FD73-5786-4BE9-91AA-72939DA410F5}"/>
              </a:ext>
            </a:extLst>
          </p:cNvPr>
          <p:cNvSpPr txBox="1"/>
          <p:nvPr/>
        </p:nvSpPr>
        <p:spPr>
          <a:xfrm>
            <a:off x="837607" y="2107521"/>
            <a:ext cx="10794949" cy="3693319"/>
          </a:xfrm>
          <a:prstGeom prst="rect">
            <a:avLst/>
          </a:prstGeom>
          <a:noFill/>
        </p:spPr>
        <p:txBody>
          <a:bodyPr wrap="square" rtlCol="0">
            <a:spAutoFit/>
          </a:bodyPr>
          <a:lstStyle/>
          <a:p>
            <a:pPr algn="just"/>
            <a:r>
              <a:rPr lang="en-US" dirty="0"/>
              <a:t>The </a:t>
            </a:r>
            <a:r>
              <a:rPr lang="en-US" dirty="0" err="1"/>
              <a:t>NodeMCU</a:t>
            </a:r>
            <a:r>
              <a:rPr lang="en-US" dirty="0"/>
              <a:t> has 2 major modes – Station (STA) mode and Access Point (AP) Mode.</a:t>
            </a:r>
          </a:p>
          <a:p>
            <a:pPr algn="just"/>
            <a:r>
              <a:rPr lang="en-US" dirty="0"/>
              <a:t>When an ESP8266 is set up in station mode (STA), it can connect to an existing Wi-Fi network, and when set up in access point mode (AP), it can create its own Wi-Fi network for other devices to connect to.</a:t>
            </a:r>
          </a:p>
          <a:p>
            <a:pPr algn="just"/>
            <a:endParaRPr lang="en-US" dirty="0"/>
          </a:p>
          <a:p>
            <a:pPr algn="just"/>
            <a:r>
              <a:rPr lang="en-US" dirty="0"/>
              <a:t>When the ESP8266 is configured as an access point (AP), it periodically sends out Wi-Fi beacons to announce the network's presence and provide network-specific details. These beacons are received by nearby Wi-Fi devices, such as smartphones or laptops, allowing them to detect and list the available Wi-Fi networks.</a:t>
            </a:r>
          </a:p>
          <a:p>
            <a:pPr algn="just"/>
            <a:endParaRPr lang="en-US" dirty="0"/>
          </a:p>
          <a:p>
            <a:pPr algn="just"/>
            <a:r>
              <a:rPr lang="en-US" dirty="0"/>
              <a:t>A Wi-Fi beacon is a type of management frame that access points (routers) periodically broadcast to announce their presence and provide important information about the network.</a:t>
            </a:r>
          </a:p>
          <a:p>
            <a:pPr algn="just"/>
            <a:endParaRPr lang="en-US" dirty="0"/>
          </a:p>
          <a:p>
            <a:pPr algn="just"/>
            <a:r>
              <a:rPr lang="en-US" dirty="0"/>
              <a:t>This dual-mode capability makes the ESP8266 a versatile and popular choice for IoT projects that require Wi-Fi connectivity.</a:t>
            </a:r>
          </a:p>
        </p:txBody>
      </p:sp>
      <p:grpSp>
        <p:nvGrpSpPr>
          <p:cNvPr id="2" name="Group 1">
            <a:extLst>
              <a:ext uri="{FF2B5EF4-FFF2-40B4-BE49-F238E27FC236}">
                <a16:creationId xmlns:a16="http://schemas.microsoft.com/office/drawing/2014/main" id="{DEA82117-EB5A-49D6-8602-80D92ED7FCEC}"/>
              </a:ext>
            </a:extLst>
          </p:cNvPr>
          <p:cNvGrpSpPr/>
          <p:nvPr/>
        </p:nvGrpSpPr>
        <p:grpSpPr>
          <a:xfrm>
            <a:off x="4084013" y="451187"/>
            <a:ext cx="3736830" cy="1177718"/>
            <a:chOff x="1271588" y="4791289"/>
            <a:chExt cx="3736830" cy="1177718"/>
          </a:xfrm>
        </p:grpSpPr>
        <p:sp useBgFill="1">
          <p:nvSpPr>
            <p:cNvPr id="23" name="Rectangle: Rounded Corners 22">
              <a:extLst>
                <a:ext uri="{FF2B5EF4-FFF2-40B4-BE49-F238E27FC236}">
                  <a16:creationId xmlns:a16="http://schemas.microsoft.com/office/drawing/2014/main" id="{2EDC7144-371C-4FF9-BE61-C34AE16B7EEA}"/>
                </a:ext>
              </a:extLst>
            </p:cNvPr>
            <p:cNvSpPr/>
            <p:nvPr/>
          </p:nvSpPr>
          <p:spPr>
            <a:xfrm>
              <a:off x="1271588" y="4791289"/>
              <a:ext cx="3736830" cy="1177718"/>
            </a:xfrm>
            <a:prstGeom prst="roundRect">
              <a:avLst>
                <a:gd name="adj" fmla="val 15746"/>
              </a:avLst>
            </a:prstGeom>
            <a:ln w="6350">
              <a:solidFill>
                <a:srgbClr val="0099F0"/>
              </a:solidFill>
            </a:ln>
            <a:effectLst>
              <a:outerShdw blurRad="1079500" dist="1143000" dir="2700000" sx="80000" sy="8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lumMod val="95000"/>
                    <a:lumOff val="5000"/>
                  </a:schemeClr>
                </a:solidFill>
                <a:latin typeface="+mj-lt"/>
              </a:endParaRPr>
            </a:p>
          </p:txBody>
        </p:sp>
        <p:sp useBgFill="1">
          <p:nvSpPr>
            <p:cNvPr id="43" name="Rectangle: Rounded Corners 42">
              <a:extLst>
                <a:ext uri="{FF2B5EF4-FFF2-40B4-BE49-F238E27FC236}">
                  <a16:creationId xmlns:a16="http://schemas.microsoft.com/office/drawing/2014/main" id="{85189EAC-16BD-495C-9F6C-22A6D0FD3706}"/>
                </a:ext>
              </a:extLst>
            </p:cNvPr>
            <p:cNvSpPr/>
            <p:nvPr/>
          </p:nvSpPr>
          <p:spPr>
            <a:xfrm>
              <a:off x="1271588" y="4791289"/>
              <a:ext cx="3736830" cy="1177718"/>
            </a:xfrm>
            <a:prstGeom prst="roundRect">
              <a:avLst>
                <a:gd name="adj" fmla="val 15746"/>
              </a:avLst>
            </a:prstGeom>
            <a:solidFill>
              <a:schemeClr val="bg1"/>
            </a:solidFill>
            <a:ln w="19050">
              <a:solidFill>
                <a:srgbClr val="0099F0"/>
              </a:solidFill>
            </a:ln>
            <a:effectLst>
              <a:outerShdw blurRad="520700" dist="190500" dir="5400000" algn="t" rotWithShape="0">
                <a:schemeClr val="accent1">
                  <a:alpha val="14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mj-lt"/>
              </a:endParaRPr>
            </a:p>
          </p:txBody>
        </p:sp>
      </p:grpSp>
      <p:sp>
        <p:nvSpPr>
          <p:cNvPr id="28" name="Rectangle 27">
            <a:extLst>
              <a:ext uri="{FF2B5EF4-FFF2-40B4-BE49-F238E27FC236}">
                <a16:creationId xmlns:a16="http://schemas.microsoft.com/office/drawing/2014/main" id="{7BB90E81-2691-817A-BC84-85DA09BDC79E}"/>
              </a:ext>
            </a:extLst>
          </p:cNvPr>
          <p:cNvSpPr/>
          <p:nvPr/>
        </p:nvSpPr>
        <p:spPr>
          <a:xfrm>
            <a:off x="11059243" y="-11387"/>
            <a:ext cx="123825" cy="1879600"/>
          </a:xfrm>
          <a:prstGeom prst="rect">
            <a:avLst/>
          </a:prstGeom>
          <a:gradFill flip="none" rotWithShape="1">
            <a:gsLst>
              <a:gs pos="0">
                <a:schemeClr val="accent5"/>
              </a:gs>
              <a:gs pos="100000">
                <a:schemeClr val="accent5">
                  <a:alpha val="0"/>
                </a:schemeClr>
              </a:gs>
              <a:gs pos="48000">
                <a:schemeClr val="accent3"/>
              </a:gs>
            </a:gsLst>
            <a:lin ang="16200000" scaled="1"/>
            <a:tileRect/>
          </a:gradFill>
          <a:ln>
            <a:noFill/>
          </a:ln>
          <a:effectLst>
            <a:outerShdw blurRad="215900" sx="102000" sy="102000" algn="ctr" rotWithShape="0">
              <a:schemeClr val="accent5">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0" name="Freeform: Shape 29">
            <a:extLst>
              <a:ext uri="{FF2B5EF4-FFF2-40B4-BE49-F238E27FC236}">
                <a16:creationId xmlns:a16="http://schemas.microsoft.com/office/drawing/2014/main" id="{0F4144C1-7004-0143-7FAF-A0EBA48EAE55}"/>
              </a:ext>
            </a:extLst>
          </p:cNvPr>
          <p:cNvSpPr/>
          <p:nvPr/>
        </p:nvSpPr>
        <p:spPr>
          <a:xfrm>
            <a:off x="10965580" y="1628905"/>
            <a:ext cx="311150" cy="31115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5"/>
              </a:gs>
              <a:gs pos="100000">
                <a:schemeClr val="accent3"/>
              </a:gs>
            </a:gsLst>
            <a:lin ang="12000000" scaled="0"/>
            <a:tileRect/>
          </a:gradFill>
          <a:ln>
            <a:noFill/>
          </a:ln>
          <a:effectLst>
            <a:outerShdw blurRad="215900" sx="102000" sy="102000" algn="ctr" rotWithShape="0">
              <a:schemeClr val="accent5">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5" name="Rectangle 34">
            <a:extLst>
              <a:ext uri="{FF2B5EF4-FFF2-40B4-BE49-F238E27FC236}">
                <a16:creationId xmlns:a16="http://schemas.microsoft.com/office/drawing/2014/main" id="{21B11A24-562D-BAEE-E484-33D820DC929F}"/>
              </a:ext>
            </a:extLst>
          </p:cNvPr>
          <p:cNvSpPr/>
          <p:nvPr/>
        </p:nvSpPr>
        <p:spPr>
          <a:xfrm flipH="1" flipV="1">
            <a:off x="563302" y="5210476"/>
            <a:ext cx="106136" cy="1611087"/>
          </a:xfrm>
          <a:prstGeom prst="rect">
            <a:avLst/>
          </a:prstGeom>
          <a:gradFill flip="none" rotWithShape="1">
            <a:gsLst>
              <a:gs pos="0">
                <a:schemeClr val="accent4"/>
              </a:gs>
              <a:gs pos="100000">
                <a:schemeClr val="accent4">
                  <a:alpha val="0"/>
                </a:schemeClr>
              </a:gs>
              <a:gs pos="48000">
                <a:schemeClr val="accent6"/>
              </a:gs>
            </a:gsLst>
            <a:lin ang="16200000" scaled="1"/>
            <a:tileRect/>
          </a:gradFill>
          <a:ln>
            <a:noFill/>
          </a:ln>
          <a:effectLst>
            <a:outerShdw blurRad="215900" sx="102000" sy="102000" algn="ctr" rotWithShape="0">
              <a:schemeClr val="accent6">
                <a:alpha val="6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36" name="Freeform: Shape 35">
            <a:extLst>
              <a:ext uri="{FF2B5EF4-FFF2-40B4-BE49-F238E27FC236}">
                <a16:creationId xmlns:a16="http://schemas.microsoft.com/office/drawing/2014/main" id="{8FEE07B8-F2FA-BA86-5218-7670D82F6C34}"/>
              </a:ext>
            </a:extLst>
          </p:cNvPr>
          <p:cNvSpPr/>
          <p:nvPr/>
        </p:nvSpPr>
        <p:spPr>
          <a:xfrm flipH="1" flipV="1">
            <a:off x="483020" y="5077126"/>
            <a:ext cx="266700" cy="266700"/>
          </a:xfrm>
          <a:custGeom>
            <a:avLst/>
            <a:gdLst>
              <a:gd name="connsiteX0" fmla="*/ 109538 w 469900"/>
              <a:gd name="connsiteY0" fmla="*/ 109538 h 469900"/>
              <a:gd name="connsiteX1" fmla="*/ 109538 w 469900"/>
              <a:gd name="connsiteY1" fmla="*/ 360363 h 469900"/>
              <a:gd name="connsiteX2" fmla="*/ 360363 w 469900"/>
              <a:gd name="connsiteY2" fmla="*/ 360363 h 469900"/>
              <a:gd name="connsiteX3" fmla="*/ 360363 w 469900"/>
              <a:gd name="connsiteY3" fmla="*/ 109538 h 469900"/>
              <a:gd name="connsiteX4" fmla="*/ 0 w 469900"/>
              <a:gd name="connsiteY4" fmla="*/ 0 h 469900"/>
              <a:gd name="connsiteX5" fmla="*/ 469900 w 469900"/>
              <a:gd name="connsiteY5" fmla="*/ 0 h 469900"/>
              <a:gd name="connsiteX6" fmla="*/ 469900 w 469900"/>
              <a:gd name="connsiteY6" fmla="*/ 469900 h 469900"/>
              <a:gd name="connsiteX7" fmla="*/ 0 w 469900"/>
              <a:gd name="connsiteY7" fmla="*/ 469900 h 469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900" h="469900">
                <a:moveTo>
                  <a:pt x="109538" y="109538"/>
                </a:moveTo>
                <a:lnTo>
                  <a:pt x="109538" y="360363"/>
                </a:lnTo>
                <a:lnTo>
                  <a:pt x="360363" y="360363"/>
                </a:lnTo>
                <a:lnTo>
                  <a:pt x="360363" y="109538"/>
                </a:lnTo>
                <a:close/>
                <a:moveTo>
                  <a:pt x="0" y="0"/>
                </a:moveTo>
                <a:lnTo>
                  <a:pt x="469900" y="0"/>
                </a:lnTo>
                <a:lnTo>
                  <a:pt x="469900" y="469900"/>
                </a:lnTo>
                <a:lnTo>
                  <a:pt x="0" y="469900"/>
                </a:lnTo>
                <a:close/>
              </a:path>
            </a:pathLst>
          </a:custGeom>
          <a:gradFill flip="none" rotWithShape="1">
            <a:gsLst>
              <a:gs pos="0">
                <a:schemeClr val="accent4"/>
              </a:gs>
              <a:gs pos="100000">
                <a:schemeClr val="accent6"/>
              </a:gs>
            </a:gsLst>
            <a:lin ang="12000000" scaled="0"/>
            <a:tileRect/>
          </a:gradFill>
          <a:ln>
            <a:noFill/>
          </a:ln>
          <a:effectLst>
            <a:outerShdw blurRad="215900" sx="102000" sy="102000" algn="ctr" rotWithShape="0">
              <a:schemeClr val="accent6">
                <a:alpha val="3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latin typeface="+mj-lt"/>
            </a:endParaRPr>
          </a:p>
        </p:txBody>
      </p:sp>
      <p:sp>
        <p:nvSpPr>
          <p:cNvPr id="4" name="TextBox 3">
            <a:extLst>
              <a:ext uri="{FF2B5EF4-FFF2-40B4-BE49-F238E27FC236}">
                <a16:creationId xmlns:a16="http://schemas.microsoft.com/office/drawing/2014/main" id="{A695D781-3319-40AE-A2D9-EFD761783267}"/>
              </a:ext>
            </a:extLst>
          </p:cNvPr>
          <p:cNvSpPr txBox="1"/>
          <p:nvPr/>
        </p:nvSpPr>
        <p:spPr>
          <a:xfrm>
            <a:off x="4159693" y="733994"/>
            <a:ext cx="4500746" cy="646331"/>
          </a:xfrm>
          <a:prstGeom prst="rect">
            <a:avLst/>
          </a:prstGeom>
          <a:noFill/>
        </p:spPr>
        <p:txBody>
          <a:bodyPr wrap="square" rtlCol="0">
            <a:spAutoFit/>
          </a:bodyPr>
          <a:lstStyle/>
          <a:p>
            <a:pPr>
              <a:lnSpc>
                <a:spcPct val="90000"/>
              </a:lnSpc>
            </a:pPr>
            <a:r>
              <a:rPr lang="en-US" sz="4000" b="1" dirty="0">
                <a:solidFill>
                  <a:srgbClr val="0099F0"/>
                </a:solidFill>
                <a:latin typeface="+mj-lt"/>
                <a:cs typeface="Archivo" pitchFamily="2" charset="0"/>
              </a:rPr>
              <a:t>Wi-Fi Beacons</a:t>
            </a:r>
          </a:p>
        </p:txBody>
      </p:sp>
    </p:spTree>
    <p:extLst>
      <p:ext uri="{BB962C8B-B14F-4D97-AF65-F5344CB8AC3E}">
        <p14:creationId xmlns:p14="http://schemas.microsoft.com/office/powerpoint/2010/main" val="1366112390"/>
      </p:ext>
    </p:extLst>
  </p:cSld>
  <p:clrMapOvr>
    <a:masterClrMapping/>
  </p:clrMapOvr>
  <mc:AlternateContent xmlns:mc="http://schemas.openxmlformats.org/markup-compatibility/2006" xmlns:p14="http://schemas.microsoft.com/office/powerpoint/2010/main">
    <mc:Choice Requires="p14">
      <p:transition p14:dur="250">
        <p:randomBar/>
      </p:transition>
    </mc:Choice>
    <mc:Fallback xmlns="">
      <p:transition>
        <p:randomBa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grpId="0" nodeType="withEffect">
                                  <p:stCondLst>
                                    <p:cond delay="250"/>
                                  </p:stCondLst>
                                  <p:childTnLst>
                                    <p:set>
                                      <p:cBhvr>
                                        <p:cTn id="6" dur="1" fill="hold">
                                          <p:stCondLst>
                                            <p:cond delay="0"/>
                                          </p:stCondLst>
                                        </p:cTn>
                                        <p:tgtEl>
                                          <p:spTgt spid="28"/>
                                        </p:tgtEl>
                                        <p:attrNameLst>
                                          <p:attrName>style.visibility</p:attrName>
                                        </p:attrNameLst>
                                      </p:cBhvr>
                                      <p:to>
                                        <p:strVal val="visible"/>
                                      </p:to>
                                    </p:set>
                                    <p:animEffect transition="in" filter="strips(downRight)">
                                      <p:cBhvr>
                                        <p:cTn id="7" dur="750"/>
                                        <p:tgtEl>
                                          <p:spTgt spid="28"/>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750"/>
                                        <p:tgtEl>
                                          <p:spTgt spid="30"/>
                                        </p:tgtEl>
                                      </p:cBhvr>
                                    </p:animEffect>
                                  </p:childTnLst>
                                </p:cTn>
                              </p:par>
                              <p:par>
                                <p:cTn id="11" presetID="42" presetClass="path" presetSubtype="0" repeatCount="indefinite" autoRev="1" fill="hold" grpId="1" nodeType="withEffect">
                                  <p:stCondLst>
                                    <p:cond delay="750"/>
                                  </p:stCondLst>
                                  <p:childTnLst>
                                    <p:animMotion origin="layout" path="M 6.25E-7 4.81481E-6 L 6.25E-7 -0.222 " pathEditMode="relative" rAng="0" ptsTypes="AA">
                                      <p:cBhvr>
                                        <p:cTn id="12" dur="2500" fill="hold"/>
                                        <p:tgtEl>
                                          <p:spTgt spid="30"/>
                                        </p:tgtEl>
                                        <p:attrNameLst>
                                          <p:attrName>ppt_x</p:attrName>
                                          <p:attrName>ppt_y</p:attrName>
                                        </p:attrNameLst>
                                      </p:cBhvr>
                                      <p:rCtr x="0" y="-11111"/>
                                    </p:animMotion>
                                  </p:childTnLst>
                                </p:cTn>
                              </p:par>
                              <p:par>
                                <p:cTn id="13" presetID="18" presetClass="entr" presetSubtype="6" fill="hold" grpId="0" nodeType="withEffect">
                                  <p:stCondLst>
                                    <p:cond delay="250"/>
                                  </p:stCondLst>
                                  <p:childTnLst>
                                    <p:set>
                                      <p:cBhvr>
                                        <p:cTn id="14" dur="1" fill="hold">
                                          <p:stCondLst>
                                            <p:cond delay="0"/>
                                          </p:stCondLst>
                                        </p:cTn>
                                        <p:tgtEl>
                                          <p:spTgt spid="35"/>
                                        </p:tgtEl>
                                        <p:attrNameLst>
                                          <p:attrName>style.visibility</p:attrName>
                                        </p:attrNameLst>
                                      </p:cBhvr>
                                      <p:to>
                                        <p:strVal val="visible"/>
                                      </p:to>
                                    </p:set>
                                    <p:animEffect transition="in" filter="strips(downRight)">
                                      <p:cBhvr>
                                        <p:cTn id="15" dur="750"/>
                                        <p:tgtEl>
                                          <p:spTgt spid="35"/>
                                        </p:tgtEl>
                                      </p:cBhvr>
                                    </p:animEffect>
                                  </p:childTnLst>
                                </p:cTn>
                              </p:par>
                              <p:par>
                                <p:cTn id="16" presetID="10" presetClass="entr" presetSubtype="0" fill="hold" grpId="0" nodeType="withEffect">
                                  <p:stCondLst>
                                    <p:cond delay="75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750"/>
                                        <p:tgtEl>
                                          <p:spTgt spid="36"/>
                                        </p:tgtEl>
                                      </p:cBhvr>
                                    </p:animEffect>
                                  </p:childTnLst>
                                </p:cTn>
                              </p:par>
                              <p:par>
                                <p:cTn id="19" presetID="42" presetClass="path" presetSubtype="0" repeatCount="indefinite" autoRev="1" fill="hold" grpId="1" nodeType="withEffect">
                                  <p:stCondLst>
                                    <p:cond delay="750"/>
                                  </p:stCondLst>
                                  <p:childTnLst>
                                    <p:animMotion origin="layout" path="M -8.33333E-7 -2.22222E-6 L -8.33333E-7 0.23959 " pathEditMode="relative" rAng="0" ptsTypes="AA">
                                      <p:cBhvr>
                                        <p:cTn id="20" dur="2500" fill="hold"/>
                                        <p:tgtEl>
                                          <p:spTgt spid="36"/>
                                        </p:tgtEl>
                                        <p:attrNameLst>
                                          <p:attrName>ppt_x</p:attrName>
                                          <p:attrName>ppt_y</p:attrName>
                                        </p:attrNameLst>
                                      </p:cBhvr>
                                      <p:rCtr x="0" y="11968"/>
                                    </p:animMotion>
                                  </p:childTnLst>
                                </p:cTn>
                              </p:par>
                              <p:par>
                                <p:cTn id="21" presetID="2" presetClass="entr" presetSubtype="4" accel="12000" decel="88000"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1250" fill="hold"/>
                                        <p:tgtEl>
                                          <p:spTgt spid="4"/>
                                        </p:tgtEl>
                                        <p:attrNameLst>
                                          <p:attrName>ppt_x</p:attrName>
                                        </p:attrNameLst>
                                      </p:cBhvr>
                                      <p:tavLst>
                                        <p:tav tm="0">
                                          <p:val>
                                            <p:strVal val="#ppt_x"/>
                                          </p:val>
                                        </p:tav>
                                        <p:tav tm="100000">
                                          <p:val>
                                            <p:strVal val="#ppt_x"/>
                                          </p:val>
                                        </p:tav>
                                      </p:tavLst>
                                    </p:anim>
                                    <p:anim calcmode="lin" valueType="num">
                                      <p:cBhvr additive="base">
                                        <p:cTn id="24" dur="1250" fill="hold"/>
                                        <p:tgtEl>
                                          <p:spTgt spid="4"/>
                                        </p:tgtEl>
                                        <p:attrNameLst>
                                          <p:attrName>ppt_y</p:attrName>
                                        </p:attrNameLst>
                                      </p:cBhvr>
                                      <p:tavLst>
                                        <p:tav tm="0">
                                          <p:val>
                                            <p:strVal val="1+#ppt_h/2"/>
                                          </p:val>
                                        </p:tav>
                                        <p:tav tm="100000">
                                          <p:val>
                                            <p:strVal val="#ppt_y"/>
                                          </p:val>
                                        </p:tav>
                                      </p:tavLst>
                                    </p:anim>
                                  </p:childTnLst>
                                </p:cTn>
                              </p:par>
                              <p:par>
                                <p:cTn id="25" presetID="2" presetClass="entr" presetSubtype="4" accel="12000" decel="8800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1250" fill="hold"/>
                                        <p:tgtEl>
                                          <p:spTgt spid="5"/>
                                        </p:tgtEl>
                                        <p:attrNameLst>
                                          <p:attrName>ppt_x</p:attrName>
                                        </p:attrNameLst>
                                      </p:cBhvr>
                                      <p:tavLst>
                                        <p:tav tm="0">
                                          <p:val>
                                            <p:strVal val="#ppt_x"/>
                                          </p:val>
                                        </p:tav>
                                        <p:tav tm="100000">
                                          <p:val>
                                            <p:strVal val="#ppt_x"/>
                                          </p:val>
                                        </p:tav>
                                      </p:tavLst>
                                    </p:anim>
                                    <p:anim calcmode="lin" valueType="num">
                                      <p:cBhvr additive="base">
                                        <p:cTn id="28" dur="125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8" grpId="0" animBg="1"/>
      <p:bldP spid="30" grpId="0" animBg="1"/>
      <p:bldP spid="30" grpId="1" animBg="1"/>
      <p:bldP spid="35" grpId="0" animBg="1"/>
      <p:bldP spid="36" grpId="0" animBg="1"/>
      <p:bldP spid="36" grpId="1" animBg="1"/>
      <p:bldP spid="4" grpId="0"/>
    </p:bldLst>
  </p:timing>
</p:sld>
</file>

<file path=ppt/theme/theme1.xml><?xml version="1.0" encoding="utf-8"?>
<a:theme xmlns:a="http://schemas.openxmlformats.org/drawingml/2006/main" name="Office Theme">
  <a:themeElements>
    <a:clrScheme name="NFTVers - 00 Default">
      <a:dk1>
        <a:sysClr val="windowText" lastClr="000000"/>
      </a:dk1>
      <a:lt1>
        <a:sysClr val="window" lastClr="FFFFFF"/>
      </a:lt1>
      <a:dk2>
        <a:srgbClr val="44546A"/>
      </a:dk2>
      <a:lt2>
        <a:srgbClr val="E7E6E6"/>
      </a:lt2>
      <a:accent1>
        <a:srgbClr val="FA6D2E"/>
      </a:accent1>
      <a:accent2>
        <a:srgbClr val="00E384"/>
      </a:accent2>
      <a:accent3>
        <a:srgbClr val="FCC522"/>
      </a:accent3>
      <a:accent4>
        <a:srgbClr val="0087F7"/>
      </a:accent4>
      <a:accent5>
        <a:srgbClr val="DF2884"/>
      </a:accent5>
      <a:accent6>
        <a:srgbClr val="00DED3"/>
      </a:accent6>
      <a:hlink>
        <a:srgbClr val="0563C1"/>
      </a:hlink>
      <a:folHlink>
        <a:srgbClr val="954F72"/>
      </a:folHlink>
    </a:clrScheme>
    <a:fontScheme name="Rey Costum Font">
      <a:majorFont>
        <a:latin typeface="Arial"/>
        <a:ea typeface=""/>
        <a:cs typeface=""/>
      </a:majorFont>
      <a:minorFont>
        <a:latin typeface="Chill Pixels Maxim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2551</TotalTime>
  <Words>2746</Words>
  <Application>Microsoft Office PowerPoint</Application>
  <PresentationFormat>Widescreen</PresentationFormat>
  <Paragraphs>226</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Chill Pixels Maximal</vt:lpstr>
      <vt:lpstr>Rockwell</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Ready</dc:creator>
  <cp:lastModifiedBy>Omkar Kabde</cp:lastModifiedBy>
  <cp:revision>70</cp:revision>
  <dcterms:created xsi:type="dcterms:W3CDTF">2022-06-10T07:59:14Z</dcterms:created>
  <dcterms:modified xsi:type="dcterms:W3CDTF">2023-07-19T16:04:06Z</dcterms:modified>
</cp:coreProperties>
</file>

<file path=docProps/thumbnail.jpeg>
</file>